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F"/>
    <a:srgbClr val="FAE39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p:restoredTop sz="96250"/>
  </p:normalViewPr>
  <p:slideViewPr>
    <p:cSldViewPr snapToGrid="0">
      <p:cViewPr>
        <p:scale>
          <a:sx n="55" d="100"/>
          <a:sy n="55" d="100"/>
        </p:scale>
        <p:origin x="-4768" y="-1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EF3B-9D99-9119-6F75-FFAD5D7D5EF0}"/>
              </a:ext>
            </a:extLst>
          </p:cNvPr>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a:extLst>
              <a:ext uri="{FF2B5EF4-FFF2-40B4-BE49-F238E27FC236}">
                <a16:creationId xmlns:a16="http://schemas.microsoft.com/office/drawing/2014/main" id="{7F361916-28C8-713D-FE67-24C6DBAC7786}"/>
              </a:ext>
            </a:extLst>
          </p:cNvPr>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a:extLst>
              <a:ext uri="{FF2B5EF4-FFF2-40B4-BE49-F238E27FC236}">
                <a16:creationId xmlns:a16="http://schemas.microsoft.com/office/drawing/2014/main" id="{EA360AB3-D376-98C4-7F15-8B0B958E0927}"/>
              </a:ext>
            </a:extLst>
          </p:cNvPr>
          <p:cNvSpPr>
            <a:spLocks noGrp="1"/>
          </p:cNvSpPr>
          <p:nvPr>
            <p:ph type="dt" sz="half" idx="10"/>
          </p:nvPr>
        </p:nvSpPr>
        <p:spPr/>
        <p:txBody>
          <a:bodyPr/>
          <a:lstStyle/>
          <a:p>
            <a:fld id="{72EA7947-E287-4738-8C82-07CE4F01EF03}" type="datetime2">
              <a:rPr lang="en-US" smtClean="0"/>
              <a:t>Sunday, April 12, 2026</a:t>
            </a:fld>
            <a:endParaRPr lang="en-US" dirty="0"/>
          </a:p>
        </p:txBody>
      </p:sp>
      <p:sp>
        <p:nvSpPr>
          <p:cNvPr id="5" name="Footer Placeholder 4">
            <a:extLst>
              <a:ext uri="{FF2B5EF4-FFF2-40B4-BE49-F238E27FC236}">
                <a16:creationId xmlns:a16="http://schemas.microsoft.com/office/drawing/2014/main" id="{EC402FE8-F4A8-782F-BA52-BC4E612EFFE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2E76ABAC-F361-C6DD-81BF-2BD748FB44E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45917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D393-9280-D3D0-E11C-D4BCBB4E90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44852-10C9-4CA9-0951-2D7B98DA8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0E9A1-56C8-947C-2EDD-E3C6D39BBB55}"/>
              </a:ext>
            </a:extLst>
          </p:cNvPr>
          <p:cNvSpPr>
            <a:spLocks noGrp="1"/>
          </p:cNvSpPr>
          <p:nvPr>
            <p:ph type="dt" sz="half" idx="10"/>
          </p:nvPr>
        </p:nvSpPr>
        <p:spPr/>
        <p:txBody>
          <a:bodyPr/>
          <a:lstStyle/>
          <a:p>
            <a:fld id="{EE2EBD84-71F4-4271-8C46-0D47C0A9B12E}" type="datetime2">
              <a:rPr lang="en-US" smtClean="0"/>
              <a:t>Sunday, April 12, 2026</a:t>
            </a:fld>
            <a:endParaRPr lang="en-US"/>
          </a:p>
        </p:txBody>
      </p:sp>
      <p:sp>
        <p:nvSpPr>
          <p:cNvPr id="5" name="Footer Placeholder 4">
            <a:extLst>
              <a:ext uri="{FF2B5EF4-FFF2-40B4-BE49-F238E27FC236}">
                <a16:creationId xmlns:a16="http://schemas.microsoft.com/office/drawing/2014/main" id="{CEF39530-F493-86CC-B001-6F71AF843BB6}"/>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49E7BE6-C21B-0EEB-E16E-7C5EB78C670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78027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420EF-351C-D9C6-A27A-94C75DAF69F7}"/>
              </a:ext>
            </a:extLst>
          </p:cNvPr>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0001D-A528-0566-CEBC-E36EB5D04AF4}"/>
              </a:ext>
            </a:extLst>
          </p:cNvPr>
          <p:cNvSpPr>
            <a:spLocks noGrp="1"/>
          </p:cNvSpPr>
          <p:nvPr>
            <p:ph type="body" orient="vert" idx="1"/>
          </p:nvPr>
        </p:nvSpPr>
        <p:spPr>
          <a:xfrm>
            <a:off x="3017520"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0D441-E907-4286-3F98-01AD5D3E13FA}"/>
              </a:ext>
            </a:extLst>
          </p:cNvPr>
          <p:cNvSpPr>
            <a:spLocks noGrp="1"/>
          </p:cNvSpPr>
          <p:nvPr>
            <p:ph type="dt" sz="half" idx="10"/>
          </p:nvPr>
        </p:nvSpPr>
        <p:spPr/>
        <p:txBody>
          <a:bodyPr/>
          <a:lstStyle/>
          <a:p>
            <a:fld id="{ABAE0CE1-F450-4107-B2CB-17B18F8A3F4A}" type="datetime2">
              <a:rPr lang="en-US" smtClean="0"/>
              <a:t>Sunday, April 12, 2026</a:t>
            </a:fld>
            <a:endParaRPr lang="en-US"/>
          </a:p>
        </p:txBody>
      </p:sp>
      <p:sp>
        <p:nvSpPr>
          <p:cNvPr id="5" name="Footer Placeholder 4">
            <a:extLst>
              <a:ext uri="{FF2B5EF4-FFF2-40B4-BE49-F238E27FC236}">
                <a16:creationId xmlns:a16="http://schemas.microsoft.com/office/drawing/2014/main" id="{A29366C8-B6C6-20F4-57A3-772530D4332A}"/>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D606BB7-F197-FFB8-A762-B78758B5B37B}"/>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6113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FE29-323F-CD3E-2CA7-CE05D644E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3BD09-2F0E-DA26-3E06-88ABE186E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0BC0F1-B588-DCB4-1D3C-1D51AF87D498}"/>
              </a:ext>
            </a:extLst>
          </p:cNvPr>
          <p:cNvSpPr>
            <a:spLocks noGrp="1"/>
          </p:cNvSpPr>
          <p:nvPr>
            <p:ph type="dt" sz="half" idx="10"/>
          </p:nvPr>
        </p:nvSpPr>
        <p:spPr/>
        <p:txBody>
          <a:bodyPr/>
          <a:lstStyle/>
          <a:p>
            <a:fld id="{6FE8C025-CD7A-4966-867E-81CF82B15267}" type="datetime2">
              <a:rPr lang="en-US" smtClean="0"/>
              <a:t>Sunday, April 12, 2026</a:t>
            </a:fld>
            <a:endParaRPr lang="en-US"/>
          </a:p>
        </p:txBody>
      </p:sp>
      <p:sp>
        <p:nvSpPr>
          <p:cNvPr id="5" name="Footer Placeholder 4">
            <a:extLst>
              <a:ext uri="{FF2B5EF4-FFF2-40B4-BE49-F238E27FC236}">
                <a16:creationId xmlns:a16="http://schemas.microsoft.com/office/drawing/2014/main" id="{AE84EDD0-EDA5-2865-ACBA-220526AA3230}"/>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A4BFC7B-5701-5D9E-A671-B7F9E91328A9}"/>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711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98AF-AAE1-4EC3-2C9F-3D672E0F38D9}"/>
              </a:ext>
            </a:extLst>
          </p:cNvPr>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a:extLst>
              <a:ext uri="{FF2B5EF4-FFF2-40B4-BE49-F238E27FC236}">
                <a16:creationId xmlns:a16="http://schemas.microsoft.com/office/drawing/2014/main" id="{964C79C0-FFAC-960F-D23E-516B3CDDFE73}"/>
              </a:ext>
            </a:extLst>
          </p:cNvPr>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42AE59-C1AF-5E02-A048-2611891B466C}"/>
              </a:ext>
            </a:extLst>
          </p:cNvPr>
          <p:cNvSpPr>
            <a:spLocks noGrp="1"/>
          </p:cNvSpPr>
          <p:nvPr>
            <p:ph type="dt" sz="half" idx="10"/>
          </p:nvPr>
        </p:nvSpPr>
        <p:spPr/>
        <p:txBody>
          <a:bodyPr/>
          <a:lstStyle/>
          <a:p>
            <a:fld id="{FE809929-0719-4517-94D6-FDF7F99E70F6}" type="datetime2">
              <a:rPr lang="en-US" smtClean="0"/>
              <a:t>Sunday, April 12, 2026</a:t>
            </a:fld>
            <a:endParaRPr lang="en-US"/>
          </a:p>
        </p:txBody>
      </p:sp>
      <p:sp>
        <p:nvSpPr>
          <p:cNvPr id="5" name="Footer Placeholder 4">
            <a:extLst>
              <a:ext uri="{FF2B5EF4-FFF2-40B4-BE49-F238E27FC236}">
                <a16:creationId xmlns:a16="http://schemas.microsoft.com/office/drawing/2014/main" id="{FE4A2948-4B5F-1E3A-AB1D-BE0878553180}"/>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1F7DBBDB-E8AC-8F07-6D1C-A4220D073F7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4705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CBE0-90B9-F565-B741-F33476758A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4A49-430F-EC4F-746A-B8F54E5BC90D}"/>
              </a:ext>
            </a:extLst>
          </p:cNvPr>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FB47B1-F301-57D5-F82A-1C09CC0B2A4F}"/>
              </a:ext>
            </a:extLst>
          </p:cNvPr>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EDB9E-8C41-00D6-2EE4-04B4E6C3C13B}"/>
              </a:ext>
            </a:extLst>
          </p:cNvPr>
          <p:cNvSpPr>
            <a:spLocks noGrp="1"/>
          </p:cNvSpPr>
          <p:nvPr>
            <p:ph type="dt" sz="half" idx="10"/>
          </p:nvPr>
        </p:nvSpPr>
        <p:spPr/>
        <p:txBody>
          <a:bodyPr/>
          <a:lstStyle/>
          <a:p>
            <a:fld id="{20E95673-5512-4AAA-9AEB-E00C61EC65D5}" type="datetime2">
              <a:rPr lang="en-US" smtClean="0"/>
              <a:t>Sunday, April 12, 2026</a:t>
            </a:fld>
            <a:endParaRPr lang="en-US"/>
          </a:p>
        </p:txBody>
      </p:sp>
      <p:sp>
        <p:nvSpPr>
          <p:cNvPr id="6" name="Footer Placeholder 5">
            <a:extLst>
              <a:ext uri="{FF2B5EF4-FFF2-40B4-BE49-F238E27FC236}">
                <a16:creationId xmlns:a16="http://schemas.microsoft.com/office/drawing/2014/main" id="{6A1584DE-2E17-BAD4-EB99-FB2EF1D6B60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1D5CAB1-D01A-B6C0-6296-25EF9C42280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4901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6ED4A-D63F-5A4B-BF04-32CCDFDD3386}"/>
              </a:ext>
            </a:extLst>
          </p:cNvPr>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68B936-0C51-AEA2-1E7E-9BBD2ED76137}"/>
              </a:ext>
            </a:extLst>
          </p:cNvPr>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a:extLst>
              <a:ext uri="{FF2B5EF4-FFF2-40B4-BE49-F238E27FC236}">
                <a16:creationId xmlns:a16="http://schemas.microsoft.com/office/drawing/2014/main" id="{20DBADA4-D69C-56C4-3A40-BB131DDAE00D}"/>
              </a:ext>
            </a:extLst>
          </p:cNvPr>
          <p:cNvSpPr>
            <a:spLocks noGrp="1"/>
          </p:cNvSpPr>
          <p:nvPr>
            <p:ph sz="half" idx="2"/>
          </p:nvPr>
        </p:nvSpPr>
        <p:spPr>
          <a:xfrm>
            <a:off x="3023239" y="12024360"/>
            <a:ext cx="18568033"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8DBAE0-66F3-DB08-7693-F1F142A4D86A}"/>
              </a:ext>
            </a:extLst>
          </p:cNvPr>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a:extLst>
              <a:ext uri="{FF2B5EF4-FFF2-40B4-BE49-F238E27FC236}">
                <a16:creationId xmlns:a16="http://schemas.microsoft.com/office/drawing/2014/main" id="{28A6DE27-C7B9-6BED-9C01-E91AF48ABF22}"/>
              </a:ext>
            </a:extLst>
          </p:cNvPr>
          <p:cNvSpPr>
            <a:spLocks noGrp="1"/>
          </p:cNvSpPr>
          <p:nvPr>
            <p:ph sz="quarter" idx="4"/>
          </p:nvPr>
        </p:nvSpPr>
        <p:spPr>
          <a:xfrm>
            <a:off x="22219920"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EE08D0-6B30-1E20-BF4F-D8E12097A0A8}"/>
              </a:ext>
            </a:extLst>
          </p:cNvPr>
          <p:cNvSpPr>
            <a:spLocks noGrp="1"/>
          </p:cNvSpPr>
          <p:nvPr>
            <p:ph type="dt" sz="half" idx="10"/>
          </p:nvPr>
        </p:nvSpPr>
        <p:spPr/>
        <p:txBody>
          <a:bodyPr/>
          <a:lstStyle/>
          <a:p>
            <a:fld id="{C13138FA-2E87-4873-8BBA-13E447C9A99A}" type="datetime2">
              <a:rPr lang="en-US" smtClean="0"/>
              <a:t>Sunday, April 12, 2026</a:t>
            </a:fld>
            <a:endParaRPr lang="en-US"/>
          </a:p>
        </p:txBody>
      </p:sp>
      <p:sp>
        <p:nvSpPr>
          <p:cNvPr id="8" name="Footer Placeholder 7">
            <a:extLst>
              <a:ext uri="{FF2B5EF4-FFF2-40B4-BE49-F238E27FC236}">
                <a16:creationId xmlns:a16="http://schemas.microsoft.com/office/drawing/2014/main" id="{18B66E88-1258-6CFD-96B0-4EDC5F52F521}"/>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C2A82B08-573E-347D-19AD-8BABA027E6F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98547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3C2E-0468-D033-0A87-13FF845737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7235A9-4781-778B-9211-1B03EECD17A2}"/>
              </a:ext>
            </a:extLst>
          </p:cNvPr>
          <p:cNvSpPr>
            <a:spLocks noGrp="1"/>
          </p:cNvSpPr>
          <p:nvPr>
            <p:ph type="dt" sz="half" idx="10"/>
          </p:nvPr>
        </p:nvSpPr>
        <p:spPr/>
        <p:txBody>
          <a:bodyPr/>
          <a:lstStyle/>
          <a:p>
            <a:fld id="{D75BB40A-97BD-4BFB-B639-0BFF95FDE8B7}" type="datetime2">
              <a:rPr lang="en-US" smtClean="0"/>
              <a:t>Sunday, April 12, 2026</a:t>
            </a:fld>
            <a:endParaRPr lang="en-US"/>
          </a:p>
        </p:txBody>
      </p:sp>
      <p:sp>
        <p:nvSpPr>
          <p:cNvPr id="4" name="Footer Placeholder 3">
            <a:extLst>
              <a:ext uri="{FF2B5EF4-FFF2-40B4-BE49-F238E27FC236}">
                <a16:creationId xmlns:a16="http://schemas.microsoft.com/office/drawing/2014/main" id="{321E8F0D-0E43-18CE-184C-3F1B7F1D0239}"/>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96796873-3893-1D59-E088-1D70815B66C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1895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C1F6BA-2F34-54CD-0A11-10AA72F54209}"/>
              </a:ext>
            </a:extLst>
          </p:cNvPr>
          <p:cNvSpPr>
            <a:spLocks noGrp="1"/>
          </p:cNvSpPr>
          <p:nvPr>
            <p:ph type="dt" sz="half" idx="10"/>
          </p:nvPr>
        </p:nvSpPr>
        <p:spPr/>
        <p:txBody>
          <a:bodyPr/>
          <a:lstStyle/>
          <a:p>
            <a:fld id="{9EE9E0E3-ECF6-4CFE-8698-AEFEBCECC3C0}" type="datetime2">
              <a:rPr lang="en-US" smtClean="0"/>
              <a:t>Sunday, April 12, 2026</a:t>
            </a:fld>
            <a:endParaRPr lang="en-US"/>
          </a:p>
        </p:txBody>
      </p:sp>
      <p:sp>
        <p:nvSpPr>
          <p:cNvPr id="3" name="Footer Placeholder 2">
            <a:extLst>
              <a:ext uri="{FF2B5EF4-FFF2-40B4-BE49-F238E27FC236}">
                <a16:creationId xmlns:a16="http://schemas.microsoft.com/office/drawing/2014/main" id="{038730AE-5279-A52E-301D-E77F1206D919}"/>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CE66A03A-CB6C-F5FB-74BC-42B53A6A05C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08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0050-5302-0034-3183-5D8705C6FAED}"/>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a:extLst>
              <a:ext uri="{FF2B5EF4-FFF2-40B4-BE49-F238E27FC236}">
                <a16:creationId xmlns:a16="http://schemas.microsoft.com/office/drawing/2014/main" id="{2FA5B86E-E7A8-0314-48D0-478887F015C1}"/>
              </a:ext>
            </a:extLst>
          </p:cNvPr>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BD64FD-AB43-89FA-F809-EE374EEA3C8A}"/>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F9521E63-8BF7-A074-9490-B21D96CE5E14}"/>
              </a:ext>
            </a:extLst>
          </p:cNvPr>
          <p:cNvSpPr>
            <a:spLocks noGrp="1"/>
          </p:cNvSpPr>
          <p:nvPr>
            <p:ph type="dt" sz="half" idx="10"/>
          </p:nvPr>
        </p:nvSpPr>
        <p:spPr/>
        <p:txBody>
          <a:bodyPr/>
          <a:lstStyle/>
          <a:p>
            <a:fld id="{251462FC-960E-4740-921F-B36862979F21}" type="datetime2">
              <a:rPr lang="en-US" smtClean="0"/>
              <a:t>Sunday, April 12, 2026</a:t>
            </a:fld>
            <a:endParaRPr lang="en-US"/>
          </a:p>
        </p:txBody>
      </p:sp>
      <p:sp>
        <p:nvSpPr>
          <p:cNvPr id="6" name="Footer Placeholder 5">
            <a:extLst>
              <a:ext uri="{FF2B5EF4-FFF2-40B4-BE49-F238E27FC236}">
                <a16:creationId xmlns:a16="http://schemas.microsoft.com/office/drawing/2014/main" id="{A78CCA44-88E7-8294-C76B-7C52C5E2F6DE}"/>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895D8F3A-0C42-ECE1-1352-BF81322287DA}"/>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5864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14B5-AC0F-ED46-9D81-AD1C94E143C9}"/>
              </a:ext>
            </a:extLst>
          </p:cNvPr>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a:extLst>
              <a:ext uri="{FF2B5EF4-FFF2-40B4-BE49-F238E27FC236}">
                <a16:creationId xmlns:a16="http://schemas.microsoft.com/office/drawing/2014/main" id="{2867D617-E9C6-06CB-F033-3CE36B9C2F1A}"/>
              </a:ext>
            </a:extLst>
          </p:cNvPr>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a:extLst>
              <a:ext uri="{FF2B5EF4-FFF2-40B4-BE49-F238E27FC236}">
                <a16:creationId xmlns:a16="http://schemas.microsoft.com/office/drawing/2014/main" id="{01C720E9-6951-D7B7-287E-D5DEE43CF322}"/>
              </a:ext>
            </a:extLst>
          </p:cNvPr>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a:extLst>
              <a:ext uri="{FF2B5EF4-FFF2-40B4-BE49-F238E27FC236}">
                <a16:creationId xmlns:a16="http://schemas.microsoft.com/office/drawing/2014/main" id="{C602B622-22F6-93F7-EE4C-6CA73746FF95}"/>
              </a:ext>
            </a:extLst>
          </p:cNvPr>
          <p:cNvSpPr>
            <a:spLocks noGrp="1"/>
          </p:cNvSpPr>
          <p:nvPr>
            <p:ph type="dt" sz="half" idx="10"/>
          </p:nvPr>
        </p:nvSpPr>
        <p:spPr/>
        <p:txBody>
          <a:bodyPr/>
          <a:lstStyle/>
          <a:p>
            <a:fld id="{E50BC9E2-CB44-4C05-9BB5-496C18A241E0}" type="datetime2">
              <a:rPr lang="en-US" smtClean="0"/>
              <a:t>Sunday, April 12, 2026</a:t>
            </a:fld>
            <a:endParaRPr lang="en-US"/>
          </a:p>
        </p:txBody>
      </p:sp>
      <p:sp>
        <p:nvSpPr>
          <p:cNvPr id="6" name="Footer Placeholder 5">
            <a:extLst>
              <a:ext uri="{FF2B5EF4-FFF2-40B4-BE49-F238E27FC236}">
                <a16:creationId xmlns:a16="http://schemas.microsoft.com/office/drawing/2014/main" id="{6DF8C459-3AD4-DE6A-929C-0E83780795A1}"/>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026EF2F3-E83A-FB1C-3A27-50DAD4F486B6}"/>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50174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1EDED-BF82-794C-2A27-E12B194DAE9E}"/>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28812-AFF1-2EA3-6122-E2882512F734}"/>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50771-8A09-EF7F-E64B-1977E23D5FFF}"/>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246CB39B-5F4C-4A7E-9BE3-AAFD45576D16}" type="datetime2">
              <a:rPr lang="en-US" smtClean="0"/>
              <a:t>Sunday, April 12, 2026</a:t>
            </a:fld>
            <a:endParaRPr lang="en-US" dirty="0"/>
          </a:p>
        </p:txBody>
      </p:sp>
      <p:sp>
        <p:nvSpPr>
          <p:cNvPr id="5" name="Footer Placeholder 4">
            <a:extLst>
              <a:ext uri="{FF2B5EF4-FFF2-40B4-BE49-F238E27FC236}">
                <a16:creationId xmlns:a16="http://schemas.microsoft.com/office/drawing/2014/main" id="{49DBAFC8-3088-2665-36AA-552966473218}"/>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D07E26E4-3152-7D70-6794-C196A7457157}"/>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10756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oeis.org/A002858" TargetMode="External"/><Relationship Id="rId11" Type="http://schemas.openxmlformats.org/officeDocument/2006/relationships/image" Target="../media/image6.png"/><Relationship Id="rId5" Type="http://schemas.openxmlformats.org/officeDocument/2006/relationships/hyperlink" Target="https://www.geeksforgeeks.org/computer-networks/rsa-algorithm-cryptography/" TargetMode="External"/><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F8F"/>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0C495193-57E9-E4D8-F9D3-00AED256D23B}"/>
              </a:ext>
            </a:extLst>
          </p:cNvPr>
          <p:cNvSpPr txBox="1"/>
          <p:nvPr/>
        </p:nvSpPr>
        <p:spPr>
          <a:xfrm>
            <a:off x="790824" y="20088167"/>
            <a:ext cx="20800667" cy="769441"/>
          </a:xfrm>
          <a:prstGeom prst="rect">
            <a:avLst/>
          </a:prstGeom>
          <a:solidFill>
            <a:schemeClr val="bg2">
              <a:lumMod val="75000"/>
            </a:schemeClr>
          </a:solidFill>
        </p:spPr>
        <p:txBody>
          <a:bodyPr wrap="square" rtlCol="0">
            <a:spAutoFit/>
          </a:bodyPr>
          <a:lstStyle/>
          <a:p>
            <a:pPr algn="ctr"/>
            <a:r>
              <a:rPr lang="en-US" sz="4400" b="1" dirty="0">
                <a:solidFill>
                  <a:schemeClr val="bg1"/>
                </a:solidFill>
              </a:rPr>
              <a:t>METHODOLOGY</a:t>
            </a:r>
          </a:p>
        </p:txBody>
      </p:sp>
      <p:sp>
        <p:nvSpPr>
          <p:cNvPr id="12" name="TextBox 11">
            <a:extLst>
              <a:ext uri="{FF2B5EF4-FFF2-40B4-BE49-F238E27FC236}">
                <a16:creationId xmlns:a16="http://schemas.microsoft.com/office/drawing/2014/main" id="{1440D17E-77B3-0A2E-4571-ADE4F1EEC522}"/>
              </a:ext>
            </a:extLst>
          </p:cNvPr>
          <p:cNvSpPr txBox="1"/>
          <p:nvPr/>
        </p:nvSpPr>
        <p:spPr>
          <a:xfrm>
            <a:off x="790824" y="5115214"/>
            <a:ext cx="20816109" cy="769441"/>
          </a:xfrm>
          <a:prstGeom prst="rect">
            <a:avLst/>
          </a:prstGeom>
          <a:solidFill>
            <a:schemeClr val="bg2">
              <a:lumMod val="75000"/>
            </a:schemeClr>
          </a:solidFill>
        </p:spPr>
        <p:txBody>
          <a:bodyPr wrap="square" rtlCol="0">
            <a:spAutoFit/>
          </a:bodyPr>
          <a:lstStyle/>
          <a:p>
            <a:pPr algn="ctr"/>
            <a:r>
              <a:rPr lang="en-US" sz="4400" b="1" dirty="0">
                <a:solidFill>
                  <a:schemeClr val="bg1"/>
                </a:solidFill>
              </a:rPr>
              <a:t>ABSTRACT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38A87CE-70CD-9137-4BB0-4A779A576DF2}"/>
                  </a:ext>
                </a:extLst>
              </p:cNvPr>
              <p:cNvSpPr txBox="1"/>
              <p:nvPr/>
            </p:nvSpPr>
            <p:spPr>
              <a:xfrm>
                <a:off x="775382" y="6028248"/>
                <a:ext cx="20816108" cy="6617196"/>
              </a:xfrm>
              <a:prstGeom prst="rect">
                <a:avLst/>
              </a:prstGeom>
              <a:solidFill>
                <a:schemeClr val="bg1"/>
              </a:solidFill>
            </p:spPr>
            <p:txBody>
              <a:bodyPr wrap="square" rtlCol="0">
                <a:spAutoFit/>
              </a:bodyPr>
              <a:lstStyle/>
              <a:p>
                <a:r>
                  <a:rPr lang="en-US" sz="4000" dirty="0">
                    <a:solidFill>
                      <a:srgbClr val="002F8F"/>
                    </a:solidFill>
                  </a:rPr>
                  <a:t>	</a:t>
                </a:r>
                <a:r>
                  <a:rPr lang="en-US" sz="3200" dirty="0">
                    <a:solidFill>
                      <a:srgbClr val="002F8F"/>
                    </a:solidFill>
                  </a:rPr>
                  <a:t>Data encryption is the critical cybersecurity process to convert readable information, usually plain text with symbols, into unreadable scrambled cyphertext. The process involves complex algorithms, public keys, and secret keys. In this research project we will devise a new method for data encryption based on Ulam Numbers. Ulam numbers are an increasing sequence of positive integers starting from arbitrary </a:t>
                </a:r>
                <a14:m>
                  <m:oMath xmlns:m="http://schemas.openxmlformats.org/officeDocument/2006/math">
                    <m:sSub>
                      <m:sSubPr>
                        <m:ctrlPr>
                          <a:rPr lang="en-US" sz="3200" i="1">
                            <a:solidFill>
                              <a:srgbClr val="002F8F"/>
                            </a:solidFill>
                            <a:latin typeface="Cambria Math" panose="02040503050406030204" pitchFamily="18" charset="0"/>
                          </a:rPr>
                        </m:ctrlPr>
                      </m:sSubPr>
                      <m:e>
                        <m:r>
                          <a:rPr lang="en-US" sz="3200" i="1">
                            <a:solidFill>
                              <a:srgbClr val="002F8F"/>
                            </a:solidFill>
                            <a:latin typeface="Cambria Math" panose="02040503050406030204" pitchFamily="18" charset="0"/>
                          </a:rPr>
                          <m:t>𝑢</m:t>
                        </m:r>
                      </m:e>
                      <m:sub>
                        <m:r>
                          <a:rPr lang="en-US" sz="3200" i="1">
                            <a:solidFill>
                              <a:srgbClr val="002F8F"/>
                            </a:solidFill>
                            <a:latin typeface="Cambria Math" panose="02040503050406030204" pitchFamily="18" charset="0"/>
                          </a:rPr>
                          <m:t>1</m:t>
                        </m:r>
                      </m:sub>
                    </m:sSub>
                    <m:r>
                      <a:rPr lang="en-US" sz="3200" i="1">
                        <a:solidFill>
                          <a:srgbClr val="002F8F"/>
                        </a:solidFill>
                        <a:latin typeface="Cambria Math" panose="02040503050406030204" pitchFamily="18" charset="0"/>
                      </a:rPr>
                      <m:t>,</m:t>
                    </m:r>
                    <m:sSub>
                      <m:sSubPr>
                        <m:ctrlPr>
                          <a:rPr lang="en-US" sz="3200" i="1">
                            <a:solidFill>
                              <a:srgbClr val="002F8F"/>
                            </a:solidFill>
                            <a:latin typeface="Cambria Math" panose="02040503050406030204" pitchFamily="18" charset="0"/>
                          </a:rPr>
                        </m:ctrlPr>
                      </m:sSubPr>
                      <m:e>
                        <m:r>
                          <a:rPr lang="en-US" sz="3200" i="1">
                            <a:solidFill>
                              <a:srgbClr val="002F8F"/>
                            </a:solidFill>
                            <a:latin typeface="Cambria Math" panose="02040503050406030204" pitchFamily="18" charset="0"/>
                          </a:rPr>
                          <m:t>𝑢</m:t>
                        </m:r>
                      </m:e>
                      <m:sub>
                        <m:r>
                          <a:rPr lang="en-US" sz="3200" i="1">
                            <a:solidFill>
                              <a:srgbClr val="002F8F"/>
                            </a:solidFill>
                            <a:latin typeface="Cambria Math" panose="02040503050406030204" pitchFamily="18" charset="0"/>
                          </a:rPr>
                          <m:t>2</m:t>
                        </m:r>
                      </m:sub>
                    </m:sSub>
                  </m:oMath>
                </a14:m>
                <a:r>
                  <a:rPr lang="en-US" sz="3200" dirty="0">
                    <a:solidFill>
                      <a:srgbClr val="002F8F"/>
                    </a:solidFill>
                  </a:rPr>
                  <a:t> and continuing with those numbers which can be expressed in just one way as the sum of two distinct earlier members of the sequence. For example, Ulam numbers with </a:t>
                </a:r>
                <a14:m>
                  <m:oMath xmlns:m="http://schemas.openxmlformats.org/officeDocument/2006/math">
                    <m:sSub>
                      <m:sSubPr>
                        <m:ctrlPr>
                          <a:rPr lang="en-US" sz="3200" i="1">
                            <a:solidFill>
                              <a:srgbClr val="002F8F"/>
                            </a:solidFill>
                            <a:latin typeface="Cambria Math" panose="02040503050406030204" pitchFamily="18" charset="0"/>
                          </a:rPr>
                        </m:ctrlPr>
                      </m:sSubPr>
                      <m:e>
                        <m:r>
                          <a:rPr lang="en-US" sz="3200" i="1">
                            <a:solidFill>
                              <a:srgbClr val="002F8F"/>
                            </a:solidFill>
                            <a:latin typeface="Cambria Math" panose="02040503050406030204" pitchFamily="18" charset="0"/>
                          </a:rPr>
                          <m:t>𝑢</m:t>
                        </m:r>
                      </m:e>
                      <m:sub>
                        <m:r>
                          <a:rPr lang="en-US" sz="3200" i="1">
                            <a:solidFill>
                              <a:srgbClr val="002F8F"/>
                            </a:solidFill>
                            <a:latin typeface="Cambria Math" panose="02040503050406030204" pitchFamily="18" charset="0"/>
                          </a:rPr>
                          <m:t>1</m:t>
                        </m:r>
                      </m:sub>
                    </m:sSub>
                    <m:r>
                      <a:rPr lang="en-US" sz="3200" i="1">
                        <a:solidFill>
                          <a:srgbClr val="002F8F"/>
                        </a:solidFill>
                        <a:latin typeface="Cambria Math" panose="02040503050406030204" pitchFamily="18" charset="0"/>
                      </a:rPr>
                      <m:t>=1,</m:t>
                    </m:r>
                    <m:sSub>
                      <m:sSubPr>
                        <m:ctrlPr>
                          <a:rPr lang="en-US" sz="3200" i="1">
                            <a:solidFill>
                              <a:srgbClr val="002F8F"/>
                            </a:solidFill>
                            <a:latin typeface="Cambria Math" panose="02040503050406030204" pitchFamily="18" charset="0"/>
                          </a:rPr>
                        </m:ctrlPr>
                      </m:sSubPr>
                      <m:e>
                        <m:r>
                          <a:rPr lang="en-US" sz="3200" i="1">
                            <a:solidFill>
                              <a:srgbClr val="002F8F"/>
                            </a:solidFill>
                            <a:latin typeface="Cambria Math" panose="02040503050406030204" pitchFamily="18" charset="0"/>
                          </a:rPr>
                          <m:t>𝑢</m:t>
                        </m:r>
                      </m:e>
                      <m:sub>
                        <m:r>
                          <a:rPr lang="en-US" sz="3200" i="1">
                            <a:solidFill>
                              <a:srgbClr val="002F8F"/>
                            </a:solidFill>
                            <a:latin typeface="Cambria Math" panose="02040503050406030204" pitchFamily="18" charset="0"/>
                          </a:rPr>
                          <m:t>2</m:t>
                        </m:r>
                      </m:sub>
                    </m:sSub>
                    <m:r>
                      <a:rPr lang="en-US" sz="3200" i="1">
                        <a:solidFill>
                          <a:srgbClr val="002F8F"/>
                        </a:solidFill>
                        <a:latin typeface="Cambria Math" panose="02040503050406030204" pitchFamily="18" charset="0"/>
                      </a:rPr>
                      <m:t>=2</m:t>
                    </m:r>
                  </m:oMath>
                </a14:m>
                <a:r>
                  <a:rPr lang="en-US" sz="3200" dirty="0">
                    <a:solidFill>
                      <a:srgbClr val="002F8F"/>
                    </a:solidFill>
                  </a:rPr>
                  <a:t> are defined as the following sequence.</a:t>
                </a:r>
              </a:p>
              <a:p>
                <a:pPr/>
                <a14:m>
                  <m:oMathPara xmlns:m="http://schemas.openxmlformats.org/officeDocument/2006/math">
                    <m:oMathParaPr>
                      <m:jc m:val="centerGroup"/>
                    </m:oMathParaPr>
                    <m:oMath xmlns:m="http://schemas.openxmlformats.org/officeDocument/2006/math">
                      <m:r>
                        <a:rPr lang="en-US" sz="3200" i="1">
                          <a:solidFill>
                            <a:srgbClr val="002F8F"/>
                          </a:solidFill>
                          <a:latin typeface="Cambria Math" panose="02040503050406030204" pitchFamily="18" charset="0"/>
                        </a:rPr>
                        <m:t>1, 2, 3, 4, 6, 8, 11, 13, 16, 18, 26, 28, 36, 38, 47, 48, 53, 57, 62, 69, 72, 77, 82,</m:t>
                      </m:r>
                    </m:oMath>
                  </m:oMathPara>
                </a14:m>
                <a:endParaRPr lang="en-US" sz="3200" dirty="0">
                  <a:solidFill>
                    <a:srgbClr val="002F8F"/>
                  </a:solidFill>
                </a:endParaRPr>
              </a:p>
              <a:p>
                <a:pPr/>
                <a14:m>
                  <m:oMathPara xmlns:m="http://schemas.openxmlformats.org/officeDocument/2006/math">
                    <m:oMathParaPr>
                      <m:jc m:val="centerGroup"/>
                    </m:oMathParaPr>
                    <m:oMath xmlns:m="http://schemas.openxmlformats.org/officeDocument/2006/math">
                      <m:r>
                        <a:rPr lang="en-US" sz="3200" i="1">
                          <a:solidFill>
                            <a:srgbClr val="002F8F"/>
                          </a:solidFill>
                          <a:latin typeface="Cambria Math" panose="02040503050406030204" pitchFamily="18" charset="0"/>
                        </a:rPr>
                        <m:t>87, 97, 99, 102, 106, 114, 126, 131, 138, 145, 148, 155, 175,</m:t>
                      </m:r>
                    </m:oMath>
                  </m:oMathPara>
                </a14:m>
                <a:endParaRPr lang="en-US" sz="3200" dirty="0">
                  <a:solidFill>
                    <a:srgbClr val="002F8F"/>
                  </a:solidFill>
                </a:endParaRPr>
              </a:p>
              <a:p>
                <a:pPr/>
                <a14:m>
                  <m:oMathPara xmlns:m="http://schemas.openxmlformats.org/officeDocument/2006/math">
                    <m:oMathParaPr>
                      <m:jc m:val="centerGroup"/>
                    </m:oMathParaPr>
                    <m:oMath xmlns:m="http://schemas.openxmlformats.org/officeDocument/2006/math">
                      <m:r>
                        <a:rPr lang="en-US" sz="3200" i="1">
                          <a:solidFill>
                            <a:srgbClr val="002F8F"/>
                          </a:solidFill>
                          <a:latin typeface="Cambria Math" panose="02040503050406030204" pitchFamily="18" charset="0"/>
                        </a:rPr>
                        <m:t>177, 180, 182, 189, 197, 206, 209, 219, …</m:t>
                      </m:r>
                    </m:oMath>
                  </m:oMathPara>
                </a14:m>
                <a:endParaRPr lang="en-US" sz="3200" dirty="0">
                  <a:solidFill>
                    <a:srgbClr val="002F8F"/>
                  </a:solidFill>
                </a:endParaRPr>
              </a:p>
              <a:p>
                <a:r>
                  <a:rPr lang="en-US" sz="3200" dirty="0">
                    <a:solidFill>
                      <a:srgbClr val="002F8F"/>
                    </a:solidFill>
                  </a:rPr>
                  <a:t>Using a comprehensive Ulam sequence as the starting point, we will construct an Asymmetric Encryption protocol that uses a public key to encrypt and a private key to decrypt. The computer coding necessary to carry out data encryption for a character string will be provided, along with several detailed examples on how the method is implemented with additional complexity. </a:t>
                </a:r>
              </a:p>
            </p:txBody>
          </p:sp>
        </mc:Choice>
        <mc:Fallback xmlns="">
          <p:sp>
            <p:nvSpPr>
              <p:cNvPr id="13" name="TextBox 12">
                <a:extLst>
                  <a:ext uri="{FF2B5EF4-FFF2-40B4-BE49-F238E27FC236}">
                    <a16:creationId xmlns:a16="http://schemas.microsoft.com/office/drawing/2014/main" id="{738A87CE-70CD-9137-4BB0-4A779A576DF2}"/>
                  </a:ext>
                </a:extLst>
              </p:cNvPr>
              <p:cNvSpPr txBox="1">
                <a:spLocks noRot="1" noChangeAspect="1" noMove="1" noResize="1" noEditPoints="1" noAdjustHandles="1" noChangeArrowheads="1" noChangeShapeType="1" noTextEdit="1"/>
              </p:cNvSpPr>
              <p:nvPr/>
            </p:nvSpPr>
            <p:spPr>
              <a:xfrm>
                <a:off x="775382" y="6028248"/>
                <a:ext cx="20816108" cy="6617196"/>
              </a:xfrm>
              <a:prstGeom prst="rect">
                <a:avLst/>
              </a:prstGeom>
              <a:blipFill>
                <a:blip r:embed="rId2"/>
                <a:stretch>
                  <a:fillRect l="-731" r="-670" b="-1916"/>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80DCAB87-56F5-90CA-3DBD-38E4BE427028}"/>
              </a:ext>
            </a:extLst>
          </p:cNvPr>
          <p:cNvSpPr txBox="1"/>
          <p:nvPr/>
        </p:nvSpPr>
        <p:spPr>
          <a:xfrm>
            <a:off x="775382" y="12810045"/>
            <a:ext cx="20816108" cy="769441"/>
          </a:xfrm>
          <a:prstGeom prst="rect">
            <a:avLst/>
          </a:prstGeom>
          <a:solidFill>
            <a:schemeClr val="bg2">
              <a:lumMod val="75000"/>
            </a:schemeClr>
          </a:solidFill>
        </p:spPr>
        <p:txBody>
          <a:bodyPr wrap="square" rtlCol="0">
            <a:spAutoFit/>
          </a:bodyPr>
          <a:lstStyle/>
          <a:p>
            <a:pPr algn="ctr"/>
            <a:r>
              <a:rPr lang="en-US" sz="4400" b="1" dirty="0">
                <a:solidFill>
                  <a:schemeClr val="bg1"/>
                </a:solidFill>
              </a:rPr>
              <a:t>BACKGROUND</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C8D9C0-2056-3855-B243-23ACA6C55416}"/>
                  </a:ext>
                </a:extLst>
              </p:cNvPr>
              <p:cNvSpPr txBox="1"/>
              <p:nvPr/>
            </p:nvSpPr>
            <p:spPr>
              <a:xfrm>
                <a:off x="790824" y="13730523"/>
                <a:ext cx="20800667" cy="6186309"/>
              </a:xfrm>
              <a:prstGeom prst="rect">
                <a:avLst/>
              </a:prstGeom>
              <a:solidFill>
                <a:schemeClr val="bg1"/>
              </a:solidFill>
            </p:spPr>
            <p:txBody>
              <a:bodyPr wrap="square" rtlCol="0">
                <a:spAutoFit/>
              </a:bodyPr>
              <a:lstStyle/>
              <a:p>
                <a:r>
                  <a:rPr lang="en-US" sz="3600" dirty="0">
                    <a:solidFill>
                      <a:srgbClr val="002F8F"/>
                    </a:solidFill>
                  </a:rPr>
                  <a:t>Ulam numbers, introduced by Polish mathematician Stanislaw Ulam in 1964, are a sequence of positive integers starting with 1 and 2, where each subsequent number is the smallest integer that can be uniquely expressed as the sum of two distinct smaller Ulam numbers. Together, they form a 1-additive sequence known for having a chaotic, seemingly random, but slowly growing density. </a:t>
                </a:r>
              </a:p>
              <a:p>
                <a:endParaRPr lang="en-US" sz="3600" dirty="0">
                  <a:solidFill>
                    <a:srgbClr val="002F8F"/>
                  </a:solidFill>
                </a:endParaRPr>
              </a:p>
              <a:p>
                <a:r>
                  <a:rPr lang="en-US" sz="3600" dirty="0">
                    <a:solidFill>
                      <a:srgbClr val="002F8F"/>
                    </a:solidFill>
                  </a:rPr>
                  <a:t>The RSA algorithm is a famous, asymmetric public-key cryptosystem, used for secure internet communication and data encryption. It was developed in 1977 by Ron Rivest, Adi Shamir, and Leonard Adleman, researchers at MIT. RSA enables secure data transmission by using pairs of public keys for encryption and private keys for decryption, relying on the the extreme difficulty of factoring the product of two large prime numbers. Keys are generated by choosing two large prime numbers, computing their product </a:t>
                </a:r>
                <a14:m>
                  <m:oMath xmlns:m="http://schemas.openxmlformats.org/officeDocument/2006/math">
                    <m:r>
                      <a:rPr lang="en-US" sz="3600" i="1">
                        <a:solidFill>
                          <a:srgbClr val="002F8F"/>
                        </a:solidFill>
                        <a:latin typeface="Cambria Math" panose="02040503050406030204" pitchFamily="18" charset="0"/>
                      </a:rPr>
                      <m:t>𝑛</m:t>
                    </m:r>
                  </m:oMath>
                </a14:m>
                <a:r>
                  <a:rPr lang="en-US" sz="3600" i="1" dirty="0">
                    <a:solidFill>
                      <a:srgbClr val="002F8F"/>
                    </a:solidFill>
                  </a:rPr>
                  <a:t>, </a:t>
                </a:r>
                <a:r>
                  <a:rPr lang="en-US" sz="3600" dirty="0">
                    <a:solidFill>
                      <a:srgbClr val="002F8F"/>
                    </a:solidFill>
                  </a:rPr>
                  <a:t>and generating a public exponent, </a:t>
                </a:r>
                <a14:m>
                  <m:oMath xmlns:m="http://schemas.openxmlformats.org/officeDocument/2006/math">
                    <m:r>
                      <a:rPr lang="en-US" sz="3600" b="0" i="1" smtClean="0">
                        <a:solidFill>
                          <a:srgbClr val="002F8F"/>
                        </a:solidFill>
                        <a:latin typeface="Cambria Math" panose="02040503050406030204" pitchFamily="18" charset="0"/>
                      </a:rPr>
                      <m:t>𝑒</m:t>
                    </m:r>
                  </m:oMath>
                </a14:m>
                <a:r>
                  <a:rPr lang="en-US" sz="3600" dirty="0">
                    <a:solidFill>
                      <a:srgbClr val="002F8F"/>
                    </a:solidFill>
                  </a:rPr>
                  <a:t> and a private exponent </a:t>
                </a:r>
                <a14:m>
                  <m:oMath xmlns:m="http://schemas.openxmlformats.org/officeDocument/2006/math">
                    <m:r>
                      <a:rPr lang="en-US" sz="3600" b="0" i="1" smtClean="0">
                        <a:solidFill>
                          <a:srgbClr val="002F8F"/>
                        </a:solidFill>
                        <a:latin typeface="Cambria Math" panose="02040503050406030204" pitchFamily="18" charset="0"/>
                      </a:rPr>
                      <m:t>𝑑</m:t>
                    </m:r>
                  </m:oMath>
                </a14:m>
                <a:r>
                  <a:rPr lang="en-US" sz="3600" i="1" dirty="0">
                    <a:solidFill>
                      <a:srgbClr val="002F8F"/>
                    </a:solidFill>
                  </a:rPr>
                  <a:t>.</a:t>
                </a:r>
                <a:endParaRPr lang="en-US" sz="3600" dirty="0">
                  <a:solidFill>
                    <a:srgbClr val="002F8F"/>
                  </a:solidFill>
                </a:endParaRPr>
              </a:p>
            </p:txBody>
          </p:sp>
        </mc:Choice>
        <mc:Fallback xmlns="">
          <p:sp>
            <p:nvSpPr>
              <p:cNvPr id="24" name="TextBox 23">
                <a:extLst>
                  <a:ext uri="{FF2B5EF4-FFF2-40B4-BE49-F238E27FC236}">
                    <a16:creationId xmlns:a16="http://schemas.microsoft.com/office/drawing/2014/main" id="{F8C8D9C0-2056-3855-B243-23ACA6C55416}"/>
                  </a:ext>
                </a:extLst>
              </p:cNvPr>
              <p:cNvSpPr txBox="1">
                <a:spLocks noRot="1" noChangeAspect="1" noMove="1" noResize="1" noEditPoints="1" noAdjustHandles="1" noChangeArrowheads="1" noChangeShapeType="1" noTextEdit="1"/>
              </p:cNvSpPr>
              <p:nvPr/>
            </p:nvSpPr>
            <p:spPr>
              <a:xfrm>
                <a:off x="790824" y="13730523"/>
                <a:ext cx="20800667" cy="6186309"/>
              </a:xfrm>
              <a:prstGeom prst="rect">
                <a:avLst/>
              </a:prstGeom>
              <a:blipFill>
                <a:blip r:embed="rId3"/>
                <a:stretch>
                  <a:fillRect l="-915" t="-1431" r="-610" b="-265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CFF7255-ACF7-79B3-ED69-08A47D7A3EFA}"/>
              </a:ext>
            </a:extLst>
          </p:cNvPr>
          <p:cNvSpPr>
            <a:spLocks noGrp="1"/>
          </p:cNvSpPr>
          <p:nvPr>
            <p:ph type="ctrTitle"/>
          </p:nvPr>
        </p:nvSpPr>
        <p:spPr>
          <a:xfrm>
            <a:off x="10515596" y="439924"/>
            <a:ext cx="22860000" cy="1015663"/>
          </a:xfrm>
        </p:spPr>
        <p:txBody>
          <a:bodyPr>
            <a:noAutofit/>
          </a:bodyPr>
          <a:lstStyle/>
          <a:p>
            <a:r>
              <a:rPr lang="en-US" sz="6000" b="1" dirty="0">
                <a:solidFill>
                  <a:schemeClr val="accent4">
                    <a:lumMod val="60000"/>
                    <a:lumOff val="40000"/>
                  </a:schemeClr>
                </a:solidFill>
                <a:latin typeface="+mn-lt"/>
              </a:rPr>
              <a:t>A New Approach to Data Encryption Using Ulam Numbers</a:t>
            </a:r>
          </a:p>
        </p:txBody>
      </p:sp>
      <p:sp>
        <p:nvSpPr>
          <p:cNvPr id="3" name="Subtitle 2">
            <a:extLst>
              <a:ext uri="{FF2B5EF4-FFF2-40B4-BE49-F238E27FC236}">
                <a16:creationId xmlns:a16="http://schemas.microsoft.com/office/drawing/2014/main" id="{D41229C9-F6A9-17D9-3191-791A4CB30192}"/>
              </a:ext>
            </a:extLst>
          </p:cNvPr>
          <p:cNvSpPr>
            <a:spLocks noGrp="1"/>
          </p:cNvSpPr>
          <p:nvPr>
            <p:ph type="subTitle" idx="1"/>
          </p:nvPr>
        </p:nvSpPr>
        <p:spPr>
          <a:xfrm>
            <a:off x="13461997" y="1652178"/>
            <a:ext cx="16967200" cy="2011247"/>
          </a:xfrm>
        </p:spPr>
        <p:txBody>
          <a:bodyPr>
            <a:normAutofit fontScale="55000" lnSpcReduction="20000"/>
          </a:bodyPr>
          <a:lstStyle/>
          <a:p>
            <a:r>
              <a:rPr lang="en-US" sz="5800" b="1" dirty="0">
                <a:solidFill>
                  <a:schemeClr val="bg1"/>
                </a:solidFill>
              </a:rPr>
              <a:t>Timothy </a:t>
            </a:r>
            <a:r>
              <a:rPr lang="en-US" sz="5800" b="1" dirty="0" err="1">
                <a:solidFill>
                  <a:schemeClr val="bg1"/>
                </a:solidFill>
              </a:rPr>
              <a:t>Cherevko</a:t>
            </a:r>
            <a:r>
              <a:rPr lang="en-US" sz="5800" b="1" dirty="0">
                <a:solidFill>
                  <a:schemeClr val="bg1"/>
                </a:solidFill>
              </a:rPr>
              <a:t>, Sydney McGlaughlin</a:t>
            </a:r>
          </a:p>
          <a:p>
            <a:r>
              <a:rPr lang="en-US" sz="4800" b="1" dirty="0">
                <a:solidFill>
                  <a:schemeClr val="bg1"/>
                </a:solidFill>
              </a:rPr>
              <a:t>Computer Science, Mathematics</a:t>
            </a:r>
          </a:p>
          <a:p>
            <a:r>
              <a:rPr lang="en-US" sz="4800" b="1" dirty="0">
                <a:solidFill>
                  <a:schemeClr val="bg1"/>
                </a:solidFill>
              </a:rPr>
              <a:t>Advisor: Dr. </a:t>
            </a:r>
            <a:r>
              <a:rPr lang="en-US" sz="4800" b="1" dirty="0" err="1">
                <a:solidFill>
                  <a:schemeClr val="bg1"/>
                </a:solidFill>
              </a:rPr>
              <a:t>Bathi</a:t>
            </a:r>
            <a:r>
              <a:rPr lang="en-US" sz="4800" b="1" dirty="0">
                <a:solidFill>
                  <a:schemeClr val="bg1"/>
                </a:solidFill>
              </a:rPr>
              <a:t> </a:t>
            </a:r>
            <a:r>
              <a:rPr lang="en-US" sz="4800" b="1" dirty="0" err="1">
                <a:solidFill>
                  <a:schemeClr val="bg1"/>
                </a:solidFill>
              </a:rPr>
              <a:t>Kasturiarachi</a:t>
            </a:r>
            <a:endParaRPr lang="en-US" sz="4800" b="1"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B6F401DA-1FBE-8937-63B6-8D89A847F6DB}"/>
              </a:ext>
            </a:extLst>
          </p:cNvPr>
          <p:cNvPicPr>
            <a:picLocks noChangeAspect="1"/>
          </p:cNvPicPr>
          <p:nvPr/>
        </p:nvPicPr>
        <p:blipFill>
          <a:blip r:embed="rId4"/>
          <a:stretch>
            <a:fillRect/>
          </a:stretch>
        </p:blipFill>
        <p:spPr>
          <a:xfrm>
            <a:off x="790835" y="348854"/>
            <a:ext cx="7619123" cy="4339174"/>
          </a:xfrm>
          <a:prstGeom prst="rect">
            <a:avLst/>
          </a:prstGeom>
          <a:ln w="31750">
            <a:solidFill>
              <a:srgbClr val="FAE394"/>
            </a:solidFill>
            <a:extLst>
              <a:ext uri="{C807C97D-BFC1-408E-A445-0C87EB9F89A2}">
                <ask:lineSketchStyleProps xmlns:ask="http://schemas.microsoft.com/office/drawing/2018/sketchyshapes">
                  <ask:type>
                    <ask:lineSketchNone/>
                  </ask:type>
                </ask:lineSketchStyleProps>
              </a:ext>
            </a:extLst>
          </a:ln>
        </p:spPr>
      </p:pic>
      <p:sp>
        <p:nvSpPr>
          <p:cNvPr id="10" name="TextBox 9">
            <a:extLst>
              <a:ext uri="{FF2B5EF4-FFF2-40B4-BE49-F238E27FC236}">
                <a16:creationId xmlns:a16="http://schemas.microsoft.com/office/drawing/2014/main" id="{D1998C4A-1E45-9132-E556-D1067AF37DB5}"/>
              </a:ext>
            </a:extLst>
          </p:cNvPr>
          <p:cNvSpPr txBox="1"/>
          <p:nvPr/>
        </p:nvSpPr>
        <p:spPr>
          <a:xfrm>
            <a:off x="14967323" y="3740835"/>
            <a:ext cx="13956547" cy="923330"/>
          </a:xfrm>
          <a:prstGeom prst="rect">
            <a:avLst/>
          </a:prstGeom>
          <a:noFill/>
        </p:spPr>
        <p:txBody>
          <a:bodyPr wrap="square" rtlCol="0">
            <a:spAutoFit/>
          </a:bodyPr>
          <a:lstStyle/>
          <a:p>
            <a:r>
              <a:rPr lang="en-US" sz="5400" b="1" dirty="0">
                <a:solidFill>
                  <a:schemeClr val="accent4">
                    <a:lumMod val="60000"/>
                    <a:lumOff val="40000"/>
                  </a:schemeClr>
                </a:solidFill>
              </a:rPr>
              <a:t>Kent State University at Stark, North Canton, OH</a:t>
            </a:r>
          </a:p>
        </p:txBody>
      </p:sp>
      <p:sp>
        <p:nvSpPr>
          <p:cNvPr id="21" name="TextBox 20">
            <a:extLst>
              <a:ext uri="{FF2B5EF4-FFF2-40B4-BE49-F238E27FC236}">
                <a16:creationId xmlns:a16="http://schemas.microsoft.com/office/drawing/2014/main" id="{26B1143C-F6BD-835B-B342-27D9A3240D0A}"/>
              </a:ext>
            </a:extLst>
          </p:cNvPr>
          <p:cNvSpPr txBox="1"/>
          <p:nvPr/>
        </p:nvSpPr>
        <p:spPr>
          <a:xfrm>
            <a:off x="775381" y="29556038"/>
            <a:ext cx="20787937" cy="707886"/>
          </a:xfrm>
          <a:prstGeom prst="rect">
            <a:avLst/>
          </a:prstGeom>
          <a:solidFill>
            <a:schemeClr val="bg2">
              <a:lumMod val="75000"/>
            </a:schemeClr>
          </a:solidFill>
        </p:spPr>
        <p:txBody>
          <a:bodyPr wrap="square" rtlCol="0">
            <a:spAutoFit/>
          </a:bodyPr>
          <a:lstStyle/>
          <a:p>
            <a:pPr algn="ctr"/>
            <a:r>
              <a:rPr lang="en-US" sz="4000" b="1" dirty="0">
                <a:solidFill>
                  <a:schemeClr val="bg1"/>
                </a:solidFill>
              </a:rPr>
              <a:t>REFERENCES</a:t>
            </a:r>
          </a:p>
        </p:txBody>
      </p:sp>
      <p:sp>
        <p:nvSpPr>
          <p:cNvPr id="22" name="TextBox 21">
            <a:extLst>
              <a:ext uri="{FF2B5EF4-FFF2-40B4-BE49-F238E27FC236}">
                <a16:creationId xmlns:a16="http://schemas.microsoft.com/office/drawing/2014/main" id="{F0C900D1-2A5E-257C-3E3A-5E0ACF5BC2E1}"/>
              </a:ext>
            </a:extLst>
          </p:cNvPr>
          <p:cNvSpPr txBox="1"/>
          <p:nvPr/>
        </p:nvSpPr>
        <p:spPr>
          <a:xfrm>
            <a:off x="775382" y="30378783"/>
            <a:ext cx="20763695" cy="2031325"/>
          </a:xfrm>
          <a:prstGeom prst="rect">
            <a:avLst/>
          </a:prstGeom>
          <a:solidFill>
            <a:schemeClr val="bg1"/>
          </a:solidFill>
        </p:spPr>
        <p:txBody>
          <a:bodyPr wrap="square" rtlCol="0">
            <a:spAutoFit/>
          </a:bodyPr>
          <a:lstStyle/>
          <a:p>
            <a:r>
              <a:rPr lang="en-US" dirty="0" err="1">
                <a:solidFill>
                  <a:srgbClr val="002F8F"/>
                </a:solidFill>
              </a:rPr>
              <a:t>GeeksforGeeks</a:t>
            </a:r>
            <a:r>
              <a:rPr lang="en-US" dirty="0">
                <a:solidFill>
                  <a:srgbClr val="002F8F"/>
                </a:solidFill>
              </a:rPr>
              <a:t>. (2025, July 23). </a:t>
            </a:r>
            <a:r>
              <a:rPr lang="en-US" i="1" dirty="0">
                <a:solidFill>
                  <a:srgbClr val="002F8F"/>
                </a:solidFill>
              </a:rPr>
              <a:t>RSA Algorithm in Cryptography. </a:t>
            </a:r>
            <a:r>
              <a:rPr lang="en-US" dirty="0" err="1">
                <a:solidFill>
                  <a:srgbClr val="002F8F"/>
                </a:solidFill>
              </a:rPr>
              <a:t>GeeksforGeeks</a:t>
            </a:r>
            <a:r>
              <a:rPr lang="en-US" dirty="0">
                <a:solidFill>
                  <a:srgbClr val="002F8F"/>
                </a:solidFill>
              </a:rPr>
              <a:t>. </a:t>
            </a:r>
            <a:r>
              <a:rPr lang="en-US" dirty="0">
                <a:solidFill>
                  <a:srgbClr val="002F8F"/>
                </a:solidFill>
                <a:hlinkClick r:id="rId5"/>
              </a:rPr>
              <a:t>https://www.geeksforgeeks.org/computer-networks/rsa-algorithm-cryptography/</a:t>
            </a:r>
            <a:endParaRPr lang="en-US" dirty="0">
              <a:solidFill>
                <a:srgbClr val="002F8F"/>
              </a:solidFill>
            </a:endParaRPr>
          </a:p>
          <a:p>
            <a:endParaRPr lang="en-US" dirty="0">
              <a:solidFill>
                <a:srgbClr val="002F8F"/>
              </a:solidFill>
            </a:endParaRPr>
          </a:p>
          <a:p>
            <a:r>
              <a:rPr lang="en-US" dirty="0">
                <a:solidFill>
                  <a:srgbClr val="002F8F"/>
                </a:solidFill>
              </a:rPr>
              <a:t>Sloane, N. J. A., &amp; McCraine, J. (2026, April 12). </a:t>
            </a:r>
            <a:r>
              <a:rPr lang="en-US" i="1" dirty="0">
                <a:solidFill>
                  <a:srgbClr val="002F8F"/>
                </a:solidFill>
              </a:rPr>
              <a:t>A002858. </a:t>
            </a:r>
            <a:r>
              <a:rPr lang="en-US" dirty="0">
                <a:solidFill>
                  <a:srgbClr val="002F8F"/>
                </a:solidFill>
              </a:rPr>
              <a:t>The Online Encyclopedia of Integer Sequences. </a:t>
            </a:r>
            <a:r>
              <a:rPr lang="en-US" dirty="0">
                <a:solidFill>
                  <a:srgbClr val="002F8F"/>
                </a:solidFill>
                <a:hlinkClick r:id="rId6"/>
              </a:rPr>
              <a:t>https://oeis.org/A002858</a:t>
            </a:r>
            <a:endParaRPr lang="en-US" dirty="0">
              <a:solidFill>
                <a:srgbClr val="002F8F"/>
              </a:solidFill>
            </a:endParaRPr>
          </a:p>
          <a:p>
            <a:endParaRPr lang="en-US" dirty="0">
              <a:solidFill>
                <a:srgbClr val="002F8F"/>
              </a:solidFill>
            </a:endParaRPr>
          </a:p>
          <a:p>
            <a:r>
              <a:rPr lang="en-US" dirty="0">
                <a:solidFill>
                  <a:srgbClr val="002F8F"/>
                </a:solidFill>
              </a:rPr>
              <a:t>Weissman, M. H. (2020). </a:t>
            </a:r>
            <a:r>
              <a:rPr lang="en-US" i="1" dirty="0">
                <a:solidFill>
                  <a:srgbClr val="002F8F"/>
                </a:solidFill>
              </a:rPr>
              <a:t>An Illustrated Theory of Numbers</a:t>
            </a:r>
            <a:r>
              <a:rPr lang="en-US" dirty="0">
                <a:solidFill>
                  <a:srgbClr val="002F8F"/>
                </a:solidFill>
              </a:rPr>
              <a:t>. American Mathematical </a:t>
            </a:r>
            <a:r>
              <a:rPr lang="en-US">
                <a:solidFill>
                  <a:srgbClr val="002F8F"/>
                </a:solidFill>
              </a:rPr>
              <a:t>Soc.</a:t>
            </a:r>
          </a:p>
          <a:p>
            <a:endParaRPr lang="en-US" dirty="0">
              <a:solidFill>
                <a:srgbClr val="002F8F"/>
              </a:solidFill>
            </a:endParaRPr>
          </a:p>
          <a:p>
            <a:r>
              <a:rPr lang="en-US" dirty="0" err="1">
                <a:solidFill>
                  <a:srgbClr val="002F8F"/>
                </a:solidFill>
              </a:rPr>
              <a:t>Weisstein</a:t>
            </a:r>
            <a:r>
              <a:rPr lang="en-US" dirty="0">
                <a:solidFill>
                  <a:srgbClr val="002F8F"/>
                </a:solidFill>
              </a:rPr>
              <a:t>, Eric W. “Ulam Sequence.” From </a:t>
            </a:r>
            <a:r>
              <a:rPr lang="en-US" i="1" dirty="0" err="1">
                <a:solidFill>
                  <a:srgbClr val="002F8F"/>
                </a:solidFill>
              </a:rPr>
              <a:t>MathWorld</a:t>
            </a:r>
            <a:r>
              <a:rPr lang="en-US" i="1" dirty="0">
                <a:solidFill>
                  <a:srgbClr val="002F8F"/>
                </a:solidFill>
              </a:rPr>
              <a:t>—</a:t>
            </a:r>
            <a:r>
              <a:rPr lang="en-US" dirty="0">
                <a:solidFill>
                  <a:srgbClr val="002F8F"/>
                </a:solidFill>
              </a:rPr>
              <a:t>A Wolfram Resource. https://mathworld.wolfram.com/UlamSequence.html</a:t>
            </a:r>
          </a:p>
        </p:txBody>
      </p:sp>
      <p:sp>
        <p:nvSpPr>
          <p:cNvPr id="27" name="TextBox 26">
            <a:extLst>
              <a:ext uri="{FF2B5EF4-FFF2-40B4-BE49-F238E27FC236}">
                <a16:creationId xmlns:a16="http://schemas.microsoft.com/office/drawing/2014/main" id="{7C1405AC-03D2-8A8A-565E-61F675481FF6}"/>
              </a:ext>
            </a:extLst>
          </p:cNvPr>
          <p:cNvSpPr txBox="1"/>
          <p:nvPr/>
        </p:nvSpPr>
        <p:spPr>
          <a:xfrm>
            <a:off x="22284265" y="5079695"/>
            <a:ext cx="20816109" cy="830997"/>
          </a:xfrm>
          <a:prstGeom prst="rect">
            <a:avLst/>
          </a:prstGeom>
          <a:solidFill>
            <a:schemeClr val="bg2">
              <a:lumMod val="75000"/>
            </a:schemeClr>
          </a:solidFill>
        </p:spPr>
        <p:txBody>
          <a:bodyPr wrap="square" rtlCol="0">
            <a:spAutoFit/>
          </a:bodyPr>
          <a:lstStyle/>
          <a:p>
            <a:pPr algn="ctr"/>
            <a:r>
              <a:rPr lang="en-US" sz="4800" b="1" dirty="0">
                <a:solidFill>
                  <a:schemeClr val="bg1"/>
                </a:solidFill>
              </a:rPr>
              <a:t>ULAM-RSA: ADAPTATION WITH NON-PRIME NUMBERS</a:t>
            </a:r>
          </a:p>
        </p:txBody>
      </p:sp>
      <p:sp>
        <p:nvSpPr>
          <p:cNvPr id="4" name="TextBox 3">
            <a:extLst>
              <a:ext uri="{FF2B5EF4-FFF2-40B4-BE49-F238E27FC236}">
                <a16:creationId xmlns:a16="http://schemas.microsoft.com/office/drawing/2014/main" id="{6C7EB05C-661D-EBC1-E635-9CD57F449DE7}"/>
              </a:ext>
            </a:extLst>
          </p:cNvPr>
          <p:cNvSpPr txBox="1"/>
          <p:nvPr/>
        </p:nvSpPr>
        <p:spPr>
          <a:xfrm>
            <a:off x="50013704" y="9035966"/>
            <a:ext cx="184731" cy="369332"/>
          </a:xfrm>
          <a:prstGeom prst="rect">
            <a:avLst/>
          </a:prstGeom>
          <a:noFill/>
        </p:spPr>
        <p:txBody>
          <a:bodyPr wrap="none" rtlCol="0">
            <a:spAutoFit/>
          </a:bodyPr>
          <a:lstStyle/>
          <a:p>
            <a:endParaRPr lang="en-US"/>
          </a:p>
        </p:txBody>
      </p:sp>
      <p:sp>
        <p:nvSpPr>
          <p:cNvPr id="7" name="Rectangle 2">
            <a:extLst>
              <a:ext uri="{FF2B5EF4-FFF2-40B4-BE49-F238E27FC236}">
                <a16:creationId xmlns:a16="http://schemas.microsoft.com/office/drawing/2014/main" id="{4831857F-7F6D-DBFB-F1D1-05A1C749812A}"/>
              </a:ext>
            </a:extLst>
          </p:cNvPr>
          <p:cNvSpPr>
            <a:spLocks noChangeArrowheads="1"/>
          </p:cNvSpPr>
          <p:nvPr/>
        </p:nvSpPr>
        <p:spPr bwMode="auto">
          <a:xfrm>
            <a:off x="152400" y="15240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C3E50"/>
                </a:solidFill>
                <a:effectLst/>
                <a:latin typeface="Calibri" panose="020F0502020204030204" pitchFamily="34" charset="0"/>
              </a:rPr>
              <a:t>Weissman, M. H. (2020). </a:t>
            </a:r>
            <a:r>
              <a:rPr kumimoji="0" lang="en-US" altLang="en-US" sz="1300" b="0" i="1" u="none" strike="noStrike" cap="none" normalizeH="0" baseline="0">
                <a:ln>
                  <a:noFill/>
                </a:ln>
                <a:solidFill>
                  <a:srgbClr val="2C3E50"/>
                </a:solidFill>
                <a:effectLst/>
                <a:latin typeface="Calibri" panose="020F0502020204030204" pitchFamily="34" charset="0"/>
              </a:rPr>
              <a:t>An Illustrated Theory of Numbers</a:t>
            </a:r>
            <a:r>
              <a:rPr kumimoji="0" lang="en-US" altLang="en-US" sz="1300" b="0" i="0" u="none" strike="noStrike" cap="none" normalizeH="0" baseline="0">
                <a:ln>
                  <a:noFill/>
                </a:ln>
                <a:solidFill>
                  <a:srgbClr val="2C3E50"/>
                </a:solidFill>
                <a:effectLst/>
                <a:latin typeface="Calibri" panose="020F0502020204030204" pitchFamily="34" charset="0"/>
              </a:rPr>
              <a:t>. American Mathematical Soc.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DE991B58-DBF2-70AD-0A27-F0DE78FB94E8}"/>
              </a:ext>
            </a:extLst>
          </p:cNvPr>
          <p:cNvPicPr>
            <a:picLocks noChangeAspect="1"/>
          </p:cNvPicPr>
          <p:nvPr/>
        </p:nvPicPr>
        <p:blipFill>
          <a:blip r:embed="rId7"/>
          <a:stretch>
            <a:fillRect/>
          </a:stretch>
        </p:blipFill>
        <p:spPr>
          <a:xfrm>
            <a:off x="35481241" y="282429"/>
            <a:ext cx="7579450" cy="4373350"/>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D599F62-453E-3D1B-92D3-D045A756CC6F}"/>
                  </a:ext>
                </a:extLst>
              </p:cNvPr>
              <p:cNvSpPr txBox="1"/>
              <p:nvPr/>
            </p:nvSpPr>
            <p:spPr>
              <a:xfrm>
                <a:off x="775382" y="21028943"/>
                <a:ext cx="20787938" cy="8412239"/>
              </a:xfrm>
              <a:prstGeom prst="rect">
                <a:avLst/>
              </a:prstGeom>
              <a:solidFill>
                <a:schemeClr val="bg1"/>
              </a:solidFill>
            </p:spPr>
            <p:txBody>
              <a:bodyPr wrap="square" rtlCol="0">
                <a:spAutoFit/>
              </a:bodyPr>
              <a:lstStyle/>
              <a:p>
                <a:r>
                  <a:rPr lang="en-US" sz="3600" dirty="0">
                    <a:solidFill>
                      <a:srgbClr val="002F8F"/>
                    </a:solidFill>
                  </a:rPr>
                  <a:t>This project utilizes Python to explore a variation of the traditional RSA encryption algorithm. While standard RSA relies on the mathematical properties of extremely large prime numbers to generate public and private keys, this project successfully substitutes them with Ulam numbers to observe how the cryptographic principles hold up.</a:t>
                </a:r>
              </a:p>
              <a:p>
                <a:endParaRPr lang="en-US" sz="3600" dirty="0">
                  <a:solidFill>
                    <a:srgbClr val="002F8F"/>
                  </a:solidFill>
                </a:endParaRPr>
              </a:p>
              <a:p>
                <a:pPr marL="571500" indent="-571500">
                  <a:buFont typeface="Arial" panose="020B0604020202020204" pitchFamily="34" charset="0"/>
                  <a:buChar char="•"/>
                </a:pPr>
                <a:r>
                  <a:rPr lang="en-US" sz="3600" dirty="0">
                    <a:solidFill>
                      <a:srgbClr val="002F8F"/>
                    </a:solidFill>
                  </a:rPr>
                  <a:t>Sequence Generation – The seeds, </a:t>
                </a:r>
                <a14:m>
                  <m:oMath xmlns:m="http://schemas.openxmlformats.org/officeDocument/2006/math">
                    <m:sSub>
                      <m:sSubPr>
                        <m:ctrlPr>
                          <a:rPr lang="en-US" sz="3600" i="1" smtClean="0">
                            <a:solidFill>
                              <a:srgbClr val="002F8F"/>
                            </a:solidFill>
                            <a:latin typeface="Cambria Math" panose="02040503050406030204" pitchFamily="18" charset="0"/>
                          </a:rPr>
                        </m:ctrlPr>
                      </m:sSubPr>
                      <m:e>
                        <m:r>
                          <a:rPr lang="en-US" sz="3600" b="0" i="1" smtClean="0">
                            <a:solidFill>
                              <a:srgbClr val="002F8F"/>
                            </a:solidFill>
                            <a:latin typeface="Cambria Math" panose="02040503050406030204" pitchFamily="18" charset="0"/>
                          </a:rPr>
                          <m:t>𝑢</m:t>
                        </m:r>
                      </m:e>
                      <m:sub>
                        <m:r>
                          <a:rPr lang="en-US" sz="3600" b="0" i="1" smtClean="0">
                            <a:solidFill>
                              <a:srgbClr val="002F8F"/>
                            </a:solidFill>
                            <a:latin typeface="Cambria Math" panose="02040503050406030204" pitchFamily="18" charset="0"/>
                          </a:rPr>
                          <m:t>1</m:t>
                        </m:r>
                      </m:sub>
                    </m:sSub>
                    <m:r>
                      <a:rPr lang="en-US" sz="3600" b="0" i="1" smtClean="0">
                        <a:solidFill>
                          <a:srgbClr val="002F8F"/>
                        </a:solidFill>
                        <a:latin typeface="Cambria Math" panose="02040503050406030204" pitchFamily="18" charset="0"/>
                      </a:rPr>
                      <m:t>=1</m:t>
                    </m:r>
                  </m:oMath>
                </a14:m>
                <a:r>
                  <a:rPr lang="en-US" sz="3600" dirty="0">
                    <a:solidFill>
                      <a:srgbClr val="002F8F"/>
                    </a:solidFill>
                  </a:rPr>
                  <a:t> and </a:t>
                </a:r>
                <a14:m>
                  <m:oMath xmlns:m="http://schemas.openxmlformats.org/officeDocument/2006/math">
                    <m:sSub>
                      <m:sSubPr>
                        <m:ctrlPr>
                          <a:rPr lang="en-US" sz="3600" i="1">
                            <a:solidFill>
                              <a:srgbClr val="002F8F"/>
                            </a:solidFill>
                            <a:latin typeface="Cambria Math" panose="02040503050406030204" pitchFamily="18" charset="0"/>
                          </a:rPr>
                        </m:ctrlPr>
                      </m:sSubPr>
                      <m:e>
                        <m:r>
                          <a:rPr lang="en-US" sz="3600" b="0" i="1" smtClean="0">
                            <a:solidFill>
                              <a:srgbClr val="002F8F"/>
                            </a:solidFill>
                            <a:latin typeface="Cambria Math" panose="02040503050406030204" pitchFamily="18" charset="0"/>
                          </a:rPr>
                          <m:t>𝑢</m:t>
                        </m:r>
                      </m:e>
                      <m:sub>
                        <m:r>
                          <a:rPr lang="en-US" sz="3600" b="0" i="1" smtClean="0">
                            <a:solidFill>
                              <a:srgbClr val="002F8F"/>
                            </a:solidFill>
                            <a:latin typeface="Cambria Math" panose="02040503050406030204" pitchFamily="18" charset="0"/>
                          </a:rPr>
                          <m:t>2</m:t>
                        </m:r>
                      </m:sub>
                    </m:sSub>
                    <m:r>
                      <a:rPr lang="en-US" sz="3600" i="1">
                        <a:solidFill>
                          <a:srgbClr val="002F8F"/>
                        </a:solidFill>
                        <a:latin typeface="Cambria Math" panose="02040503050406030204" pitchFamily="18" charset="0"/>
                      </a:rPr>
                      <m:t>=</m:t>
                    </m:r>
                    <m:r>
                      <a:rPr lang="en-US" sz="3600" b="0" i="1" smtClean="0">
                        <a:solidFill>
                          <a:srgbClr val="002F8F"/>
                        </a:solidFill>
                        <a:latin typeface="Cambria Math" panose="02040503050406030204" pitchFamily="18" charset="0"/>
                      </a:rPr>
                      <m:t>2</m:t>
                    </m:r>
                  </m:oMath>
                </a14:m>
                <a:r>
                  <a:rPr lang="en-US" sz="3600" dirty="0">
                    <a:solidFill>
                      <a:srgbClr val="002F8F"/>
                    </a:solidFill>
                  </a:rPr>
                  <a:t> are chosen to generate the Ulam sequence. A random pool of 100 Ulam numbers is chosen and every Ulam number &lt; 50 is filtered out. </a:t>
                </a:r>
              </a:p>
              <a:p>
                <a:pPr marL="571500" indent="-571500">
                  <a:buFont typeface="Arial" panose="020B0604020202020204" pitchFamily="34" charset="0"/>
                  <a:buChar char="•"/>
                </a:pPr>
                <a:r>
                  <a:rPr lang="en-US" sz="3600" dirty="0">
                    <a:solidFill>
                      <a:srgbClr val="002F8F"/>
                    </a:solidFill>
                  </a:rPr>
                  <a:t>Key Generation – The program selects two Ulam numbers, </a:t>
                </a:r>
                <a14:m>
                  <m:oMath xmlns:m="http://schemas.openxmlformats.org/officeDocument/2006/math">
                    <m:r>
                      <m:rPr>
                        <m:sty m:val="p"/>
                      </m:rPr>
                      <a:rPr lang="en-US" sz="3600" b="0" i="0" smtClean="0">
                        <a:solidFill>
                          <a:srgbClr val="002F8F"/>
                        </a:solidFill>
                        <a:latin typeface="Cambria Math" panose="02040503050406030204" pitchFamily="18" charset="0"/>
                      </a:rPr>
                      <m:t>p</m:t>
                    </m:r>
                    <m:r>
                      <a:rPr lang="en-US" sz="3600" i="1">
                        <a:solidFill>
                          <a:srgbClr val="002F8F"/>
                        </a:solidFill>
                        <a:latin typeface="Cambria Math" panose="02040503050406030204" pitchFamily="18" charset="0"/>
                      </a:rPr>
                      <m:t>,</m:t>
                    </m:r>
                    <m:r>
                      <a:rPr lang="en-US" sz="3600" b="0" i="1" smtClean="0">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𝑞</m:t>
                    </m:r>
                  </m:oMath>
                </a14:m>
                <a:r>
                  <a:rPr lang="en-US" sz="3600" dirty="0">
                    <a:solidFill>
                      <a:srgbClr val="002F8F"/>
                    </a:solidFill>
                  </a:rPr>
                  <a:t> &gt; 50 from the generated pool of Ulam numbers and calculates the product </a:t>
                </a:r>
                <a14:m>
                  <m:oMath xmlns:m="http://schemas.openxmlformats.org/officeDocument/2006/math">
                    <m:r>
                      <a:rPr lang="en-US" sz="3600" i="1">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r>
                      <a:rPr lang="en-US" sz="3600" i="1">
                        <a:solidFill>
                          <a:srgbClr val="002F8F"/>
                        </a:solidFill>
                        <a:latin typeface="Cambria Math" panose="02040503050406030204" pitchFamily="18" charset="0"/>
                      </a:rPr>
                      <m:t> </m:t>
                    </m:r>
                  </m:oMath>
                </a14:m>
                <a:r>
                  <a:rPr lang="en-US" sz="3600" dirty="0">
                    <a:solidFill>
                      <a:srgbClr val="002F8F"/>
                    </a:solidFill>
                  </a:rPr>
                  <a:t>such that </a:t>
                </a:r>
                <a14:m>
                  <m:oMath xmlns:m="http://schemas.openxmlformats.org/officeDocument/2006/math">
                    <m:r>
                      <a:rPr lang="en-US" sz="3600" i="1">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r>
                      <a:rPr lang="en-US" sz="3600" b="0" i="1" smtClean="0">
                        <a:solidFill>
                          <a:srgbClr val="002F8F"/>
                        </a:solidFill>
                        <a:latin typeface="Cambria Math" panose="02040503050406030204" pitchFamily="18" charset="0"/>
                      </a:rPr>
                      <m:t>𝑝</m:t>
                    </m:r>
                    <m:r>
                      <a:rPr lang="en-US" sz="3600" b="0" i="1" smtClean="0">
                        <a:solidFill>
                          <a:srgbClr val="002F8F"/>
                        </a:solidFill>
                        <a:latin typeface="Cambria Math" panose="02040503050406030204" pitchFamily="18" charset="0"/>
                      </a:rPr>
                      <m:t> × </m:t>
                    </m:r>
                    <m:r>
                      <a:rPr lang="en-US" sz="3600" b="0" i="1" smtClean="0">
                        <a:solidFill>
                          <a:srgbClr val="002F8F"/>
                        </a:solidFill>
                        <a:latin typeface="Cambria Math" panose="02040503050406030204" pitchFamily="18" charset="0"/>
                        <a:ea typeface="Cambria Math" panose="02040503050406030204" pitchFamily="18" charset="0"/>
                      </a:rPr>
                      <m:t>𝑞</m:t>
                    </m:r>
                  </m:oMath>
                </a14:m>
                <a:r>
                  <a:rPr lang="en-US" sz="3600" dirty="0">
                    <a:solidFill>
                      <a:srgbClr val="002F8F"/>
                    </a:solidFill>
                  </a:rPr>
                  <a:t>. Next, Euler’s Totient Function </a:t>
                </a:r>
                <a14:m>
                  <m:oMath xmlns:m="http://schemas.openxmlformats.org/officeDocument/2006/math">
                    <m:r>
                      <a:rPr lang="en-US" sz="3600" i="1" smtClean="0">
                        <a:solidFill>
                          <a:srgbClr val="002F8F"/>
                        </a:solidFill>
                        <a:latin typeface="Cambria Math" panose="02040503050406030204" pitchFamily="18" charset="0"/>
                        <a:ea typeface="Cambria Math" panose="02040503050406030204" pitchFamily="18" charset="0"/>
                      </a:rPr>
                      <m:t>𝜑</m:t>
                    </m:r>
                    <m:d>
                      <m:dPr>
                        <m:ctrlPr>
                          <a:rPr lang="en-US" sz="3600" b="0" i="1" smtClean="0">
                            <a:solidFill>
                              <a:srgbClr val="002F8F"/>
                            </a:solidFill>
                            <a:latin typeface="Cambria Math" panose="02040503050406030204" pitchFamily="18" charset="0"/>
                            <a:ea typeface="Cambria Math" panose="02040503050406030204" pitchFamily="18" charset="0"/>
                          </a:rPr>
                        </m:ctrlPr>
                      </m:dPr>
                      <m:e>
                        <m:r>
                          <a:rPr lang="en-US" sz="3600" b="0" i="1" smtClean="0">
                            <a:solidFill>
                              <a:srgbClr val="002F8F"/>
                            </a:solidFill>
                            <a:latin typeface="Cambria Math" panose="02040503050406030204" pitchFamily="18" charset="0"/>
                            <a:ea typeface="Cambria Math" panose="02040503050406030204" pitchFamily="18" charset="0"/>
                          </a:rPr>
                          <m:t>𝑛</m:t>
                        </m:r>
                      </m:e>
                    </m:d>
                  </m:oMath>
                </a14:m>
                <a:r>
                  <a:rPr lang="en-US" sz="3600" dirty="0">
                    <a:solidFill>
                      <a:srgbClr val="002F8F"/>
                    </a:solidFill>
                  </a:rPr>
                  <a:t> is computed. Then the public encryption exponent </a:t>
                </a:r>
                <a14:m>
                  <m:oMath xmlns:m="http://schemas.openxmlformats.org/officeDocument/2006/math">
                    <m:r>
                      <a:rPr lang="en-US" sz="3600" b="0" i="1" smtClean="0">
                        <a:solidFill>
                          <a:srgbClr val="002F8F"/>
                        </a:solidFill>
                        <a:latin typeface="Cambria Math" panose="02040503050406030204" pitchFamily="18" charset="0"/>
                      </a:rPr>
                      <m:t>𝑒</m:t>
                    </m:r>
                  </m:oMath>
                </a14:m>
                <a:r>
                  <a:rPr lang="en-US" sz="3600" i="1" dirty="0">
                    <a:solidFill>
                      <a:srgbClr val="002F8F"/>
                    </a:solidFill>
                  </a:rPr>
                  <a:t> </a:t>
                </a:r>
                <a:r>
                  <a:rPr lang="en-US" sz="3600" dirty="0">
                    <a:solidFill>
                      <a:srgbClr val="002F8F"/>
                    </a:solidFill>
                  </a:rPr>
                  <a:t>and private decryption exponent </a:t>
                </a:r>
                <a14:m>
                  <m:oMath xmlns:m="http://schemas.openxmlformats.org/officeDocument/2006/math">
                    <m:r>
                      <a:rPr lang="en-US" sz="3600" b="0" i="1" smtClean="0">
                        <a:solidFill>
                          <a:srgbClr val="002F8F"/>
                        </a:solidFill>
                        <a:latin typeface="Cambria Math" panose="02040503050406030204" pitchFamily="18" charset="0"/>
                      </a:rPr>
                      <m:t>𝑑</m:t>
                    </m:r>
                  </m:oMath>
                </a14:m>
                <a:r>
                  <a:rPr lang="en-US" sz="3600" i="1" dirty="0">
                    <a:solidFill>
                      <a:srgbClr val="002F8F"/>
                    </a:solidFill>
                  </a:rPr>
                  <a:t> </a:t>
                </a:r>
                <a:r>
                  <a:rPr lang="en-US" sz="3600" dirty="0">
                    <a:solidFill>
                      <a:srgbClr val="002F8F"/>
                    </a:solidFill>
                  </a:rPr>
                  <a:t>are derived. The program now has the public encryption key </a:t>
                </a:r>
                <a14:m>
                  <m:oMath xmlns:m="http://schemas.openxmlformats.org/officeDocument/2006/math">
                    <m:r>
                      <a:rPr lang="en-US" sz="3600" i="1">
                        <a:solidFill>
                          <a:srgbClr val="002F8F"/>
                        </a:solidFill>
                        <a:latin typeface="Cambria Math" panose="02040503050406030204" pitchFamily="18" charset="0"/>
                      </a:rPr>
                      <m:t>(</m:t>
                    </m:r>
                    <m:r>
                      <a:rPr lang="en-US" sz="3600" i="1">
                        <a:solidFill>
                          <a:srgbClr val="002F8F"/>
                        </a:solidFill>
                        <a:latin typeface="Cambria Math" panose="02040503050406030204" pitchFamily="18" charset="0"/>
                      </a:rPr>
                      <m:t>𝑛</m:t>
                    </m:r>
                    <m:r>
                      <a:rPr lang="en-US" sz="3600" i="1">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𝑒</m:t>
                    </m:r>
                    <m:r>
                      <a:rPr lang="en-US" sz="3600" i="1">
                        <a:solidFill>
                          <a:srgbClr val="002F8F"/>
                        </a:solidFill>
                        <a:latin typeface="Cambria Math" panose="02040503050406030204" pitchFamily="18" charset="0"/>
                      </a:rPr>
                      <m:t>)</m:t>
                    </m:r>
                  </m:oMath>
                </a14:m>
                <a:r>
                  <a:rPr lang="en-US" sz="3600" dirty="0">
                    <a:solidFill>
                      <a:srgbClr val="002F8F"/>
                    </a:solidFill>
                  </a:rPr>
                  <a:t> and private decryption key </a:t>
                </a:r>
                <a14:m>
                  <m:oMath xmlns:m="http://schemas.openxmlformats.org/officeDocument/2006/math">
                    <m:d>
                      <m:dPr>
                        <m:ctrlPr>
                          <a:rPr lang="en-US" sz="3600" i="1">
                            <a:solidFill>
                              <a:srgbClr val="002F8F"/>
                            </a:solidFill>
                            <a:latin typeface="Cambria Math" panose="02040503050406030204" pitchFamily="18" charset="0"/>
                          </a:rPr>
                        </m:ctrlPr>
                      </m:dPr>
                      <m:e>
                        <m:r>
                          <a:rPr lang="en-US" sz="3600" i="1">
                            <a:solidFill>
                              <a:srgbClr val="002F8F"/>
                            </a:solidFill>
                            <a:latin typeface="Cambria Math" panose="02040503050406030204" pitchFamily="18" charset="0"/>
                          </a:rPr>
                          <m:t>𝑛</m:t>
                        </m:r>
                        <m:r>
                          <a:rPr lang="en-US" sz="3600" i="1">
                            <a:solidFill>
                              <a:srgbClr val="002F8F"/>
                            </a:solidFill>
                            <a:latin typeface="Cambria Math" panose="02040503050406030204" pitchFamily="18" charset="0"/>
                          </a:rPr>
                          <m:t>, </m:t>
                        </m:r>
                        <m:r>
                          <a:rPr lang="en-US" sz="3600" i="1">
                            <a:solidFill>
                              <a:srgbClr val="002F8F"/>
                            </a:solidFill>
                            <a:latin typeface="Cambria Math" panose="02040503050406030204" pitchFamily="18" charset="0"/>
                          </a:rPr>
                          <m:t>𝑑</m:t>
                        </m:r>
                      </m:e>
                    </m:d>
                  </m:oMath>
                </a14:m>
                <a:r>
                  <a:rPr lang="en-US" sz="3600" dirty="0">
                    <a:solidFill>
                      <a:srgbClr val="002F8F"/>
                    </a:solidFill>
                  </a:rPr>
                  <a:t>.</a:t>
                </a:r>
              </a:p>
              <a:p>
                <a:pPr marL="571500" indent="-571500">
                  <a:buFont typeface="Arial" panose="020B0604020202020204" pitchFamily="34" charset="0"/>
                  <a:buChar char="•"/>
                </a:pPr>
                <a:r>
                  <a:rPr lang="en-US" sz="3600" dirty="0">
                    <a:solidFill>
                      <a:srgbClr val="002F8F"/>
                    </a:solidFill>
                  </a:rPr>
                  <a:t>Encryption/Decryption – English messages are converted to a numerical representation using a standard letter-to-numerical key such that </a:t>
                </a:r>
                <a14:m>
                  <m:oMath xmlns:m="http://schemas.openxmlformats.org/officeDocument/2006/math">
                    <m:r>
                      <a:rPr lang="en-US" sz="3600" b="0" i="1" smtClean="0">
                        <a:solidFill>
                          <a:srgbClr val="002F8F"/>
                        </a:solidFill>
                        <a:latin typeface="Cambria Math" panose="02040503050406030204" pitchFamily="18" charset="0"/>
                      </a:rPr>
                      <m:t>𝐴</m:t>
                    </m:r>
                    <m:r>
                      <a:rPr lang="en-US" sz="3600" b="0" i="1" smtClean="0">
                        <a:solidFill>
                          <a:srgbClr val="002F8F"/>
                        </a:solidFill>
                        <a:latin typeface="Cambria Math" panose="02040503050406030204" pitchFamily="18" charset="0"/>
                      </a:rPr>
                      <m:t>=1, </m:t>
                    </m:r>
                    <m:r>
                      <a:rPr lang="en-US" sz="3600" b="0" i="1" smtClean="0">
                        <a:solidFill>
                          <a:srgbClr val="002F8F"/>
                        </a:solidFill>
                        <a:latin typeface="Cambria Math" panose="02040503050406030204" pitchFamily="18" charset="0"/>
                      </a:rPr>
                      <m:t>𝐵</m:t>
                    </m:r>
                    <m:r>
                      <a:rPr lang="en-US" sz="3600" b="0" i="1" smtClean="0">
                        <a:solidFill>
                          <a:srgbClr val="002F8F"/>
                        </a:solidFill>
                        <a:latin typeface="Cambria Math" panose="02040503050406030204" pitchFamily="18" charset="0"/>
                      </a:rPr>
                      <m:t>=2, …, </m:t>
                    </m:r>
                    <m:r>
                      <a:rPr lang="en-US" sz="3600" b="0" i="1" smtClean="0">
                        <a:solidFill>
                          <a:srgbClr val="002F8F"/>
                        </a:solidFill>
                        <a:latin typeface="Cambria Math" panose="02040503050406030204" pitchFamily="18" charset="0"/>
                      </a:rPr>
                      <m:t>𝑍</m:t>
                    </m:r>
                    <m:r>
                      <a:rPr lang="en-US" sz="3600" b="0" i="1" smtClean="0">
                        <a:solidFill>
                          <a:srgbClr val="002F8F"/>
                        </a:solidFill>
                        <a:latin typeface="Cambria Math" panose="02040503050406030204" pitchFamily="18" charset="0"/>
                      </a:rPr>
                      <m:t>=26</m:t>
                    </m:r>
                    <m:r>
                      <a:rPr lang="en-US" sz="3600" b="0" i="0" smtClean="0">
                        <a:solidFill>
                          <a:srgbClr val="002F8F"/>
                        </a:solidFill>
                        <a:latin typeface="Cambria Math" panose="02040503050406030204" pitchFamily="18" charset="0"/>
                      </a:rPr>
                      <m:t> </m:t>
                    </m:r>
                    <m:r>
                      <m:rPr>
                        <m:sty m:val="p"/>
                      </m:rPr>
                      <a:rPr lang="en-US" sz="3600" b="0" i="0" smtClean="0">
                        <a:solidFill>
                          <a:srgbClr val="002F8F"/>
                        </a:solidFill>
                        <a:latin typeface="Cambria Math" panose="02040503050406030204" pitchFamily="18" charset="0"/>
                      </a:rPr>
                      <m:t>and</m:t>
                    </m:r>
                    <m:r>
                      <a:rPr lang="en-US" sz="3600" b="0" i="0" smtClean="0">
                        <a:solidFill>
                          <a:srgbClr val="002F8F"/>
                        </a:solidFill>
                        <a:latin typeface="Cambria Math" panose="02040503050406030204" pitchFamily="18" charset="0"/>
                      </a:rPr>
                      <m:t> </m:t>
                    </m:r>
                    <m:r>
                      <m:rPr>
                        <m:sty m:val="p"/>
                      </m:rPr>
                      <a:rPr lang="en-US" sz="3600" b="0" i="0" smtClean="0">
                        <a:solidFill>
                          <a:srgbClr val="002F8F"/>
                        </a:solidFill>
                        <a:latin typeface="Cambria Math" panose="02040503050406030204" pitchFamily="18" charset="0"/>
                      </a:rPr>
                      <m:t>space</m:t>
                    </m:r>
                    <m:r>
                      <a:rPr lang="en-US" sz="3600" b="0" i="0" smtClean="0">
                        <a:solidFill>
                          <a:srgbClr val="002F8F"/>
                        </a:solidFill>
                        <a:latin typeface="Cambria Math" panose="02040503050406030204" pitchFamily="18" charset="0"/>
                      </a:rPr>
                      <m:t> =27.</m:t>
                    </m:r>
                  </m:oMath>
                </a14:m>
                <a:r>
                  <a:rPr lang="en-US" sz="3600" dirty="0">
                    <a:solidFill>
                      <a:srgbClr val="002F8F"/>
                    </a:solidFill>
                  </a:rPr>
                  <a:t> Messages are then encrypted to cyphertext using the public key </a:t>
                </a:r>
                <a14:m>
                  <m:oMath xmlns:m="http://schemas.openxmlformats.org/officeDocument/2006/math">
                    <m:r>
                      <a:rPr lang="en-US" sz="3600" i="1">
                        <a:solidFill>
                          <a:srgbClr val="002F8F"/>
                        </a:solidFill>
                        <a:latin typeface="Cambria Math" panose="02040503050406030204" pitchFamily="18" charset="0"/>
                      </a:rPr>
                      <m:t>(</m:t>
                    </m:r>
                    <m:r>
                      <a:rPr lang="en-US" sz="3600" i="1">
                        <a:solidFill>
                          <a:srgbClr val="002F8F"/>
                        </a:solidFill>
                        <a:latin typeface="Cambria Math" panose="02040503050406030204" pitchFamily="18" charset="0"/>
                      </a:rPr>
                      <m:t>𝑛</m:t>
                    </m:r>
                    <m:r>
                      <a:rPr lang="en-US" sz="3600" i="1">
                        <a:solidFill>
                          <a:srgbClr val="002F8F"/>
                        </a:solidFill>
                        <a:latin typeface="Cambria Math" panose="02040503050406030204" pitchFamily="18" charset="0"/>
                      </a:rPr>
                      <m:t>, </m:t>
                    </m:r>
                    <m:r>
                      <a:rPr lang="en-US" sz="3600" i="1">
                        <a:solidFill>
                          <a:srgbClr val="002F8F"/>
                        </a:solidFill>
                        <a:latin typeface="Cambria Math" panose="02040503050406030204" pitchFamily="18" charset="0"/>
                      </a:rPr>
                      <m:t>𝑒</m:t>
                    </m:r>
                    <m:r>
                      <a:rPr lang="en-US" sz="3600" i="1">
                        <a:solidFill>
                          <a:srgbClr val="002F8F"/>
                        </a:solidFill>
                        <a:latin typeface="Cambria Math" panose="02040503050406030204" pitchFamily="18" charset="0"/>
                      </a:rPr>
                      <m:t>)</m:t>
                    </m:r>
                  </m:oMath>
                </a14:m>
                <a:r>
                  <a:rPr lang="en-US" sz="3600" dirty="0">
                    <a:solidFill>
                      <a:srgbClr val="002F8F"/>
                    </a:solidFill>
                  </a:rPr>
                  <a:t> with the formula  </a:t>
                </a:r>
                <a14:m>
                  <m:oMath xmlns:m="http://schemas.openxmlformats.org/officeDocument/2006/math">
                    <m:r>
                      <a:rPr lang="en-US" sz="3600" b="0" i="1" smtClean="0">
                        <a:solidFill>
                          <a:srgbClr val="002F8F"/>
                        </a:solidFill>
                        <a:latin typeface="Cambria Math" panose="02040503050406030204" pitchFamily="18" charset="0"/>
                      </a:rPr>
                      <m:t>𝑐</m:t>
                    </m:r>
                    <m:r>
                      <a:rPr lang="en-US" sz="3600" b="0" i="1" smtClean="0">
                        <a:solidFill>
                          <a:srgbClr val="002F8F"/>
                        </a:solidFill>
                        <a:latin typeface="Cambria Math" panose="02040503050406030204" pitchFamily="18" charset="0"/>
                      </a:rPr>
                      <m:t>= </m:t>
                    </m:r>
                    <m:sSup>
                      <m:sSupPr>
                        <m:ctrlPr>
                          <a:rPr lang="en-US" sz="3600" b="0" i="1" smtClean="0">
                            <a:solidFill>
                              <a:srgbClr val="002F8F"/>
                            </a:solidFill>
                            <a:latin typeface="Cambria Math" panose="02040503050406030204" pitchFamily="18" charset="0"/>
                          </a:rPr>
                        </m:ctrlPr>
                      </m:sSupPr>
                      <m:e>
                        <m:r>
                          <a:rPr lang="en-US" sz="3600" b="0" i="1" smtClean="0">
                            <a:solidFill>
                              <a:srgbClr val="002F8F"/>
                            </a:solidFill>
                            <a:latin typeface="Cambria Math" panose="02040503050406030204" pitchFamily="18" charset="0"/>
                          </a:rPr>
                          <m:t>𝑚</m:t>
                        </m:r>
                      </m:e>
                      <m:sup>
                        <m:r>
                          <a:rPr lang="en-US" sz="3600" b="0" i="1" smtClean="0">
                            <a:solidFill>
                              <a:srgbClr val="002F8F"/>
                            </a:solidFill>
                            <a:latin typeface="Cambria Math" panose="02040503050406030204" pitchFamily="18" charset="0"/>
                          </a:rPr>
                          <m:t>𝑒</m:t>
                        </m:r>
                      </m:sup>
                    </m:sSup>
                    <m:r>
                      <a:rPr lang="en-US" sz="3600" b="0" i="1" smtClean="0">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𝑚𝑜𝑑</m:t>
                    </m:r>
                    <m:r>
                      <a:rPr lang="en-US" sz="3600" b="0" i="1" smtClean="0">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oMath>
                </a14:m>
                <a:r>
                  <a:rPr lang="en-US" sz="3600" dirty="0">
                    <a:solidFill>
                      <a:srgbClr val="002F8F"/>
                    </a:solidFill>
                  </a:rPr>
                  <a:t> and decrypted using the private key </a:t>
                </a:r>
                <a14:m>
                  <m:oMath xmlns:m="http://schemas.openxmlformats.org/officeDocument/2006/math">
                    <m:r>
                      <a:rPr lang="en-US" sz="3600" i="1">
                        <a:solidFill>
                          <a:srgbClr val="002F8F"/>
                        </a:solidFill>
                        <a:latin typeface="Cambria Math" panose="02040503050406030204" pitchFamily="18" charset="0"/>
                      </a:rPr>
                      <m:t>(</m:t>
                    </m:r>
                    <m:r>
                      <a:rPr lang="en-US" sz="3600" i="1">
                        <a:solidFill>
                          <a:srgbClr val="002F8F"/>
                        </a:solidFill>
                        <a:latin typeface="Cambria Math" panose="02040503050406030204" pitchFamily="18" charset="0"/>
                      </a:rPr>
                      <m:t>𝑛</m:t>
                    </m:r>
                    <m:r>
                      <a:rPr lang="en-US" sz="3600" i="1">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𝑑</m:t>
                    </m:r>
                    <m:r>
                      <a:rPr lang="en-US" sz="3600" i="1">
                        <a:solidFill>
                          <a:srgbClr val="002F8F"/>
                        </a:solidFill>
                        <a:latin typeface="Cambria Math" panose="02040503050406030204" pitchFamily="18" charset="0"/>
                      </a:rPr>
                      <m:t>)</m:t>
                    </m:r>
                  </m:oMath>
                </a14:m>
                <a:r>
                  <a:rPr lang="en-US" sz="3600" dirty="0">
                    <a:solidFill>
                      <a:srgbClr val="002F8F"/>
                    </a:solidFill>
                  </a:rPr>
                  <a:t> with the formula </a:t>
                </a:r>
                <a14:m>
                  <m:oMath xmlns:m="http://schemas.openxmlformats.org/officeDocument/2006/math">
                    <m:r>
                      <a:rPr lang="en-US" sz="3600" b="0" i="1" smtClean="0">
                        <a:solidFill>
                          <a:srgbClr val="002F8F"/>
                        </a:solidFill>
                        <a:latin typeface="Cambria Math" panose="02040503050406030204" pitchFamily="18" charset="0"/>
                      </a:rPr>
                      <m:t>𝑚</m:t>
                    </m:r>
                    <m:r>
                      <a:rPr lang="en-US" sz="3600" b="0" i="1" smtClean="0">
                        <a:solidFill>
                          <a:srgbClr val="002F8F"/>
                        </a:solidFill>
                        <a:latin typeface="Cambria Math" panose="02040503050406030204" pitchFamily="18" charset="0"/>
                      </a:rPr>
                      <m:t>= </m:t>
                    </m:r>
                    <m:sSup>
                      <m:sSupPr>
                        <m:ctrlPr>
                          <a:rPr lang="en-US" sz="3600" b="0" i="1" smtClean="0">
                            <a:solidFill>
                              <a:srgbClr val="002F8F"/>
                            </a:solidFill>
                            <a:latin typeface="Cambria Math" panose="02040503050406030204" pitchFamily="18" charset="0"/>
                          </a:rPr>
                        </m:ctrlPr>
                      </m:sSupPr>
                      <m:e>
                        <m:r>
                          <a:rPr lang="en-US" sz="3600" b="0" i="1" smtClean="0">
                            <a:solidFill>
                              <a:srgbClr val="002F8F"/>
                            </a:solidFill>
                            <a:latin typeface="Cambria Math" panose="02040503050406030204" pitchFamily="18" charset="0"/>
                          </a:rPr>
                          <m:t>𝑐</m:t>
                        </m:r>
                      </m:e>
                      <m:sup>
                        <m:r>
                          <a:rPr lang="en-US" sz="3600" b="0" i="1" smtClean="0">
                            <a:solidFill>
                              <a:srgbClr val="002F8F"/>
                            </a:solidFill>
                            <a:latin typeface="Cambria Math" panose="02040503050406030204" pitchFamily="18" charset="0"/>
                          </a:rPr>
                          <m:t>𝑑</m:t>
                        </m:r>
                      </m:sup>
                    </m:sSup>
                    <m:r>
                      <a:rPr lang="en-US" sz="3600" b="0" i="1" smtClean="0">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𝑚𝑜𝑑</m:t>
                    </m:r>
                    <m:r>
                      <a:rPr lang="en-US" sz="3600" b="0" i="1" smtClean="0">
                        <a:solidFill>
                          <a:srgbClr val="002F8F"/>
                        </a:solidFill>
                        <a:latin typeface="Cambria Math" panose="02040503050406030204" pitchFamily="18" charset="0"/>
                      </a:rPr>
                      <m:t> </m:t>
                    </m:r>
                    <m:r>
                      <a:rPr lang="en-US" sz="3600" b="0" i="1" smtClean="0">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oMath>
                </a14:m>
                <a:endParaRPr lang="en-US" sz="3600" dirty="0">
                  <a:solidFill>
                    <a:srgbClr val="002F8F"/>
                  </a:solidFill>
                </a:endParaRPr>
              </a:p>
            </p:txBody>
          </p:sp>
        </mc:Choice>
        <mc:Fallback xmlns="">
          <p:sp>
            <p:nvSpPr>
              <p:cNvPr id="17" name="TextBox 16">
                <a:extLst>
                  <a:ext uri="{FF2B5EF4-FFF2-40B4-BE49-F238E27FC236}">
                    <a16:creationId xmlns:a16="http://schemas.microsoft.com/office/drawing/2014/main" id="{0D599F62-453E-3D1B-92D3-D045A756CC6F}"/>
                  </a:ext>
                </a:extLst>
              </p:cNvPr>
              <p:cNvSpPr txBox="1">
                <a:spLocks noRot="1" noChangeAspect="1" noMove="1" noResize="1" noEditPoints="1" noAdjustHandles="1" noChangeArrowheads="1" noChangeShapeType="1" noTextEdit="1"/>
              </p:cNvSpPr>
              <p:nvPr/>
            </p:nvSpPr>
            <p:spPr>
              <a:xfrm>
                <a:off x="775382" y="21028943"/>
                <a:ext cx="20787938" cy="8412239"/>
              </a:xfrm>
              <a:prstGeom prst="rect">
                <a:avLst/>
              </a:prstGeom>
              <a:blipFill>
                <a:blip r:embed="rId8"/>
                <a:stretch>
                  <a:fillRect l="-880" t="-1159" b="-18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3F3DB13-D276-6DAB-E8A6-568D12328244}"/>
                  </a:ext>
                </a:extLst>
              </p:cNvPr>
              <p:cNvSpPr txBox="1"/>
              <p:nvPr/>
            </p:nvSpPr>
            <p:spPr>
              <a:xfrm>
                <a:off x="22284265" y="6061972"/>
                <a:ext cx="20816109" cy="7848302"/>
              </a:xfrm>
              <a:prstGeom prst="rect">
                <a:avLst/>
              </a:prstGeom>
              <a:solidFill>
                <a:schemeClr val="bg1"/>
              </a:solidFill>
            </p:spPr>
            <p:txBody>
              <a:bodyPr wrap="square" rtlCol="0">
                <a:spAutoFit/>
              </a:bodyPr>
              <a:lstStyle/>
              <a:p>
                <a:r>
                  <a:rPr lang="en-US" sz="3600" dirty="0">
                    <a:solidFill>
                      <a:srgbClr val="002F8F"/>
                    </a:solidFill>
                  </a:rPr>
                  <a:t>Numbers generated by an Ulam sequence are rarely prime. Since RSA is designed to work with the product </a:t>
                </a:r>
                <a14:m>
                  <m:oMath xmlns:m="http://schemas.openxmlformats.org/officeDocument/2006/math">
                    <m:r>
                      <a:rPr lang="en-US" sz="3600" i="1" smtClean="0">
                        <a:solidFill>
                          <a:srgbClr val="002F8F"/>
                        </a:solidFill>
                        <a:latin typeface="Cambria Math" panose="02040503050406030204" pitchFamily="18" charset="0"/>
                      </a:rPr>
                      <m:t>𝑛</m:t>
                    </m:r>
                  </m:oMath>
                </a14:m>
                <a:r>
                  <a:rPr lang="en-US" sz="3600" dirty="0">
                    <a:solidFill>
                      <a:srgbClr val="002F8F"/>
                    </a:solidFill>
                  </a:rPr>
                  <a:t> of two very large prime numbers </a:t>
                </a:r>
                <a14:m>
                  <m:oMath xmlns:m="http://schemas.openxmlformats.org/officeDocument/2006/math">
                    <m:r>
                      <a:rPr lang="en-US" sz="3600" i="1">
                        <a:solidFill>
                          <a:srgbClr val="002F8F"/>
                        </a:solidFill>
                        <a:latin typeface="Cambria Math" panose="02040503050406030204" pitchFamily="18" charset="0"/>
                        <a:ea typeface="Cambria Math" panose="02040503050406030204" pitchFamily="18" charset="0"/>
                      </a:rPr>
                      <m:t>𝑝</m:t>
                    </m:r>
                    <m:r>
                      <a:rPr lang="en-US" sz="3600" b="0" i="0" smtClean="0">
                        <a:solidFill>
                          <a:srgbClr val="002F8F"/>
                        </a:solidFill>
                        <a:latin typeface="Cambria Math" panose="02040503050406030204" pitchFamily="18" charset="0"/>
                      </a:rPr>
                      <m:t> </m:t>
                    </m:r>
                    <m:r>
                      <m:rPr>
                        <m:nor/>
                      </m:rPr>
                      <a:rPr lang="en-US" sz="3600" dirty="0">
                        <a:solidFill>
                          <a:srgbClr val="002F8F"/>
                        </a:solidFill>
                      </a:rPr>
                      <m:t>and</m:t>
                    </m:r>
                    <m:r>
                      <a:rPr lang="en-US" sz="3600" b="0" i="1" dirty="0" smtClean="0">
                        <a:solidFill>
                          <a:srgbClr val="002F8F"/>
                        </a:solidFill>
                        <a:latin typeface="Cambria Math" panose="02040503050406030204" pitchFamily="18" charset="0"/>
                      </a:rPr>
                      <m:t> </m:t>
                    </m:r>
                    <m:r>
                      <a:rPr lang="en-US" sz="3600" i="1">
                        <a:solidFill>
                          <a:srgbClr val="002F8F"/>
                        </a:solidFill>
                        <a:latin typeface="Cambria Math" panose="02040503050406030204" pitchFamily="18" charset="0"/>
                      </a:rPr>
                      <m:t>𝑞</m:t>
                    </m:r>
                  </m:oMath>
                </a14:m>
                <a:r>
                  <a:rPr lang="en-US" sz="3600" dirty="0">
                    <a:solidFill>
                      <a:srgbClr val="002F8F"/>
                    </a:solidFill>
                  </a:rPr>
                  <a:t>, several key adjustments were necessary:</a:t>
                </a:r>
              </a:p>
              <a:p>
                <a:r>
                  <a:rPr lang="en-US" sz="3600" dirty="0">
                    <a:solidFill>
                      <a:srgbClr val="002F8F"/>
                    </a:solidFill>
                  </a:rPr>
                  <a:t> </a:t>
                </a:r>
              </a:p>
              <a:p>
                <a:pPr marL="571500" indent="-571500">
                  <a:buFont typeface="Arial" panose="020B0604020202020204" pitchFamily="34" charset="0"/>
                  <a:buChar char="•"/>
                </a:pPr>
                <a:r>
                  <a:rPr lang="en-US" sz="3600" dirty="0">
                    <a:solidFill>
                      <a:srgbClr val="002F8F"/>
                    </a:solidFill>
                  </a:rPr>
                  <a:t>Euler’s Totient Problem – Since Ulam numbers are most often composite, we cannot calulate</a:t>
                </a:r>
                <a14:m>
                  <m:oMath xmlns:m="http://schemas.openxmlformats.org/officeDocument/2006/math">
                    <m:r>
                      <a:rPr lang="en-US" sz="3600" dirty="0">
                        <a:solidFill>
                          <a:srgbClr val="002F8F"/>
                        </a:solidFill>
                        <a:latin typeface="Cambria Math" panose="02040503050406030204" pitchFamily="18" charset="0"/>
                        <a:ea typeface="Cambria Math" panose="02040503050406030204" pitchFamily="18" charset="0"/>
                      </a:rPr>
                      <m:t> </m:t>
                    </m:r>
                    <m:r>
                      <a:rPr lang="en-US" sz="3600" i="1">
                        <a:solidFill>
                          <a:srgbClr val="002F8F"/>
                        </a:solidFill>
                        <a:latin typeface="Cambria Math" panose="02040503050406030204" pitchFamily="18" charset="0"/>
                        <a:ea typeface="Cambria Math" panose="02040503050406030204" pitchFamily="18" charset="0"/>
                      </a:rPr>
                      <m:t>𝜑</m:t>
                    </m:r>
                    <m:d>
                      <m:dPr>
                        <m:ctrlPr>
                          <a:rPr lang="en-US" sz="3600" i="1">
                            <a:solidFill>
                              <a:srgbClr val="002F8F"/>
                            </a:solidFill>
                            <a:latin typeface="Cambria Math" panose="02040503050406030204" pitchFamily="18" charset="0"/>
                            <a:ea typeface="Cambria Math" panose="02040503050406030204" pitchFamily="18" charset="0"/>
                          </a:rPr>
                        </m:ctrlPr>
                      </m:dPr>
                      <m:e>
                        <m:r>
                          <a:rPr lang="en-US" sz="3600" i="1">
                            <a:solidFill>
                              <a:srgbClr val="002F8F"/>
                            </a:solidFill>
                            <a:latin typeface="Cambria Math" panose="02040503050406030204" pitchFamily="18" charset="0"/>
                            <a:ea typeface="Cambria Math" panose="02040503050406030204" pitchFamily="18" charset="0"/>
                          </a:rPr>
                          <m:t>𝑛</m:t>
                        </m:r>
                      </m:e>
                    </m:d>
                  </m:oMath>
                </a14:m>
                <a:r>
                  <a:rPr lang="en-US" sz="3600" dirty="0">
                    <a:solidFill>
                      <a:srgbClr val="002F8F"/>
                    </a:solidFill>
                  </a:rPr>
                  <a:t> with Euler’s shortcut for prime numbers  </a:t>
                </a:r>
                <a14:m>
                  <m:oMath xmlns:m="http://schemas.openxmlformats.org/officeDocument/2006/math">
                    <m:r>
                      <a:rPr lang="en-US" sz="3600" i="1">
                        <a:solidFill>
                          <a:srgbClr val="002F8F"/>
                        </a:solidFill>
                        <a:latin typeface="Cambria Math" panose="02040503050406030204" pitchFamily="18" charset="0"/>
                        <a:ea typeface="Cambria Math" panose="02040503050406030204" pitchFamily="18" charset="0"/>
                      </a:rPr>
                      <m:t>𝜑</m:t>
                    </m:r>
                    <m:d>
                      <m:dPr>
                        <m:ctrlPr>
                          <a:rPr lang="en-US" sz="3600" i="1">
                            <a:solidFill>
                              <a:srgbClr val="002F8F"/>
                            </a:solidFill>
                            <a:latin typeface="Cambria Math" panose="02040503050406030204" pitchFamily="18" charset="0"/>
                            <a:ea typeface="Cambria Math" panose="02040503050406030204" pitchFamily="18" charset="0"/>
                          </a:rPr>
                        </m:ctrlPr>
                      </m:dPr>
                      <m:e>
                        <m:r>
                          <a:rPr lang="en-US" sz="3600" i="1">
                            <a:solidFill>
                              <a:srgbClr val="002F8F"/>
                            </a:solidFill>
                            <a:latin typeface="Cambria Math" panose="02040503050406030204" pitchFamily="18" charset="0"/>
                            <a:ea typeface="Cambria Math" panose="02040503050406030204" pitchFamily="18" charset="0"/>
                          </a:rPr>
                          <m:t>𝑛</m:t>
                        </m:r>
                      </m:e>
                    </m:d>
                    <m:r>
                      <a:rPr lang="en-US" sz="3600" b="0" i="1" smtClean="0">
                        <a:solidFill>
                          <a:srgbClr val="002F8F"/>
                        </a:solidFill>
                        <a:latin typeface="Cambria Math" panose="02040503050406030204" pitchFamily="18" charset="0"/>
                        <a:ea typeface="Cambria Math" panose="02040503050406030204" pitchFamily="18" charset="0"/>
                      </a:rPr>
                      <m:t>=(</m:t>
                    </m:r>
                    <m:r>
                      <a:rPr lang="en-US" sz="3600" b="0" i="1" smtClean="0">
                        <a:solidFill>
                          <a:srgbClr val="002F8F"/>
                        </a:solidFill>
                        <a:latin typeface="Cambria Math" panose="02040503050406030204" pitchFamily="18" charset="0"/>
                        <a:ea typeface="Cambria Math" panose="02040503050406030204" pitchFamily="18" charset="0"/>
                      </a:rPr>
                      <m:t>𝑝</m:t>
                    </m:r>
                    <m:r>
                      <a:rPr lang="en-US" sz="3600" b="0" i="1" smtClean="0">
                        <a:solidFill>
                          <a:srgbClr val="002F8F"/>
                        </a:solidFill>
                        <a:latin typeface="Cambria Math" panose="02040503050406030204" pitchFamily="18" charset="0"/>
                        <a:ea typeface="Cambria Math" panose="02040503050406030204" pitchFamily="18" charset="0"/>
                      </a:rPr>
                      <m:t>−1)(</m:t>
                    </m:r>
                    <m:r>
                      <a:rPr lang="en-US" sz="3600" b="0" i="1" smtClean="0">
                        <a:solidFill>
                          <a:srgbClr val="002F8F"/>
                        </a:solidFill>
                        <a:latin typeface="Cambria Math" panose="02040503050406030204" pitchFamily="18" charset="0"/>
                        <a:ea typeface="Cambria Math" panose="02040503050406030204" pitchFamily="18" charset="0"/>
                      </a:rPr>
                      <m:t>𝑞</m:t>
                    </m:r>
                    <m:r>
                      <a:rPr lang="en-US" sz="3600" b="0" i="1" smtClean="0">
                        <a:solidFill>
                          <a:srgbClr val="002F8F"/>
                        </a:solidFill>
                        <a:latin typeface="Cambria Math" panose="02040503050406030204" pitchFamily="18" charset="0"/>
                        <a:ea typeface="Cambria Math" panose="02040503050406030204" pitchFamily="18" charset="0"/>
                      </a:rPr>
                      <m:t>−1</m:t>
                    </m:r>
                  </m:oMath>
                </a14:m>
                <a:r>
                  <a:rPr lang="en-US" sz="3600" dirty="0">
                    <a:solidFill>
                      <a:srgbClr val="002F8F"/>
                    </a:solidFill>
                  </a:rPr>
                  <a:t>). Instead </a:t>
                </a:r>
                <a14:m>
                  <m:oMath xmlns:m="http://schemas.openxmlformats.org/officeDocument/2006/math">
                    <m:r>
                      <a:rPr lang="en-US" sz="3600" i="1">
                        <a:solidFill>
                          <a:srgbClr val="002F8F"/>
                        </a:solidFill>
                        <a:latin typeface="Cambria Math" panose="02040503050406030204" pitchFamily="18" charset="0"/>
                        <a:ea typeface="Cambria Math" panose="02040503050406030204" pitchFamily="18" charset="0"/>
                      </a:rPr>
                      <m:t>𝜑</m:t>
                    </m:r>
                    <m:d>
                      <m:dPr>
                        <m:ctrlPr>
                          <a:rPr lang="en-US" sz="3600" i="1">
                            <a:solidFill>
                              <a:srgbClr val="002F8F"/>
                            </a:solidFill>
                            <a:latin typeface="Cambria Math" panose="02040503050406030204" pitchFamily="18" charset="0"/>
                            <a:ea typeface="Cambria Math" panose="02040503050406030204" pitchFamily="18" charset="0"/>
                          </a:rPr>
                        </m:ctrlPr>
                      </m:dPr>
                      <m:e>
                        <m:r>
                          <a:rPr lang="en-US" sz="3600" i="1">
                            <a:solidFill>
                              <a:srgbClr val="002F8F"/>
                            </a:solidFill>
                            <a:latin typeface="Cambria Math" panose="02040503050406030204" pitchFamily="18" charset="0"/>
                            <a:ea typeface="Cambria Math" panose="02040503050406030204" pitchFamily="18" charset="0"/>
                          </a:rPr>
                          <m:t>𝑛</m:t>
                        </m:r>
                      </m:e>
                    </m:d>
                  </m:oMath>
                </a14:m>
                <a:r>
                  <a:rPr lang="en-US" sz="3600" dirty="0">
                    <a:solidFill>
                      <a:srgbClr val="002F8F"/>
                    </a:solidFill>
                  </a:rPr>
                  <a:t> must be found dynamically by counting the number of positive integers up to </a:t>
                </a:r>
                <a14:m>
                  <m:oMath xmlns:m="http://schemas.openxmlformats.org/officeDocument/2006/math">
                    <m:r>
                      <a:rPr lang="en-US" sz="3600" i="1">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oMath>
                </a14:m>
                <a:r>
                  <a:rPr lang="en-US" sz="3600" dirty="0">
                    <a:solidFill>
                      <a:srgbClr val="002F8F"/>
                    </a:solidFill>
                  </a:rPr>
                  <a:t> in the set of all factors of </a:t>
                </a:r>
                <a14:m>
                  <m:oMath xmlns:m="http://schemas.openxmlformats.org/officeDocument/2006/math">
                    <m:r>
                      <a:rPr lang="en-US" sz="3600" i="1">
                        <a:solidFill>
                          <a:srgbClr val="002F8F"/>
                        </a:solidFill>
                        <a:latin typeface="Cambria Math" panose="02040503050406030204" pitchFamily="18" charset="0"/>
                      </a:rPr>
                      <m:t>𝑛</m:t>
                    </m:r>
                    <m:r>
                      <a:rPr lang="en-US" sz="3600" b="0" i="1" smtClean="0">
                        <a:solidFill>
                          <a:srgbClr val="002F8F"/>
                        </a:solidFill>
                        <a:latin typeface="Cambria Math" panose="02040503050406030204" pitchFamily="18" charset="0"/>
                      </a:rPr>
                      <m:t>,</m:t>
                    </m:r>
                  </m:oMath>
                </a14:m>
                <a:r>
                  <a:rPr lang="en-US" sz="3600" dirty="0">
                    <a:solidFill>
                      <a:srgbClr val="002F8F"/>
                    </a:solidFill>
                  </a:rPr>
                  <a:t> that are coprime.</a:t>
                </a:r>
              </a:p>
              <a:p>
                <a:pPr marL="571500" indent="-571500">
                  <a:buFont typeface="Arial" panose="020B0604020202020204" pitchFamily="34" charset="0"/>
                  <a:buChar char="•"/>
                </a:pPr>
                <a:r>
                  <a:rPr lang="en-US" sz="3600" dirty="0">
                    <a:solidFill>
                      <a:srgbClr val="002F8F"/>
                    </a:solidFill>
                  </a:rPr>
                  <a:t>Complications with Composite Factors – Using our derived Ulam sequence and chosen numerical representation key means working with relatively small numbers. This equates to an extremely high chance that a character’s numerical value (such as </a:t>
                </a:r>
                <a14:m>
                  <m:oMath xmlns:m="http://schemas.openxmlformats.org/officeDocument/2006/math">
                    <m:r>
                      <a:rPr lang="en-US" sz="3600" i="1">
                        <a:solidFill>
                          <a:srgbClr val="002F8F"/>
                        </a:solidFill>
                        <a:latin typeface="Cambria Math" panose="02040503050406030204" pitchFamily="18" charset="0"/>
                      </a:rPr>
                      <m:t>𝐵</m:t>
                    </m:r>
                    <m:r>
                      <a:rPr lang="en-US" sz="3600" i="1">
                        <a:solidFill>
                          <a:srgbClr val="002F8F"/>
                        </a:solidFill>
                        <a:latin typeface="Cambria Math" panose="02040503050406030204" pitchFamily="18" charset="0"/>
                      </a:rPr>
                      <m:t>=2</m:t>
                    </m:r>
                  </m:oMath>
                </a14:m>
                <a:r>
                  <a:rPr lang="en-US" sz="3600" dirty="0">
                    <a:solidFill>
                      <a:srgbClr val="002F8F"/>
                    </a:solidFill>
                  </a:rPr>
                  <a:t>) in our message </a:t>
                </a:r>
                <a14:m>
                  <m:oMath xmlns:m="http://schemas.openxmlformats.org/officeDocument/2006/math">
                    <m:r>
                      <a:rPr lang="en-US" sz="3600" b="0" i="1" smtClean="0">
                        <a:solidFill>
                          <a:srgbClr val="002F8F"/>
                        </a:solidFill>
                        <a:latin typeface="Cambria Math" panose="02040503050406030204" pitchFamily="18" charset="0"/>
                      </a:rPr>
                      <m:t>𝑚</m:t>
                    </m:r>
                    <m:r>
                      <a:rPr lang="en-US" sz="3600" b="0" i="1" smtClean="0">
                        <a:solidFill>
                          <a:srgbClr val="002F8F"/>
                        </a:solidFill>
                        <a:latin typeface="Cambria Math" panose="02040503050406030204" pitchFamily="18" charset="0"/>
                      </a:rPr>
                      <m:t>, </m:t>
                    </m:r>
                  </m:oMath>
                </a14:m>
                <a:r>
                  <a:rPr lang="en-US" sz="3600" dirty="0">
                    <a:solidFill>
                      <a:srgbClr val="002F8F"/>
                    </a:solidFill>
                  </a:rPr>
                  <a:t>shares a prime factor with </a:t>
                </a:r>
                <a14:m>
                  <m:oMath xmlns:m="http://schemas.openxmlformats.org/officeDocument/2006/math">
                    <m:r>
                      <a:rPr lang="en-US" sz="3600" i="1">
                        <a:solidFill>
                          <a:srgbClr val="002F8F"/>
                        </a:solidFill>
                        <a:latin typeface="Cambria Math" panose="02040503050406030204" pitchFamily="18" charset="0"/>
                      </a:rPr>
                      <m:t>𝑛</m:t>
                    </m:r>
                  </m:oMath>
                </a14:m>
                <a:r>
                  <a:rPr lang="en-US" sz="3600" dirty="0">
                    <a:solidFill>
                      <a:srgbClr val="002F8F"/>
                    </a:solidFill>
                  </a:rPr>
                  <a:t>. If this happens and </a:t>
                </a:r>
                <a14:m>
                  <m:oMath xmlns:m="http://schemas.openxmlformats.org/officeDocument/2006/math">
                    <m:r>
                      <a:rPr lang="en-US" sz="3600" i="1">
                        <a:solidFill>
                          <a:srgbClr val="002F8F"/>
                        </a:solidFill>
                        <a:latin typeface="Cambria Math" panose="02040503050406030204" pitchFamily="18" charset="0"/>
                      </a:rPr>
                      <m:t>𝑛</m:t>
                    </m:r>
                  </m:oMath>
                </a14:m>
                <a:r>
                  <a:rPr lang="en-US" sz="3600" dirty="0">
                    <a:solidFill>
                      <a:srgbClr val="002F8F"/>
                    </a:solidFill>
                  </a:rPr>
                  <a:t> contains duplicate prime factors (such as</a:t>
                </a:r>
                <a14:m>
                  <m:oMath xmlns:m="http://schemas.openxmlformats.org/officeDocument/2006/math">
                    <m:r>
                      <a:rPr lang="en-US" sz="3600" b="0" i="1" smtClean="0">
                        <a:solidFill>
                          <a:srgbClr val="002F8F"/>
                        </a:solidFill>
                        <a:latin typeface="Cambria Math" panose="02040503050406030204" pitchFamily="18" charset="0"/>
                      </a:rPr>
                      <m:t> </m:t>
                    </m:r>
                    <m:sSup>
                      <m:sSupPr>
                        <m:ctrlPr>
                          <a:rPr lang="en-US" sz="3600" b="0" i="1" smtClean="0">
                            <a:solidFill>
                              <a:srgbClr val="002F8F"/>
                            </a:solidFill>
                            <a:latin typeface="Cambria Math" panose="02040503050406030204" pitchFamily="18" charset="0"/>
                          </a:rPr>
                        </m:ctrlPr>
                      </m:sSupPr>
                      <m:e>
                        <m:r>
                          <a:rPr lang="en-US" sz="3600" b="0" i="1" smtClean="0">
                            <a:solidFill>
                              <a:srgbClr val="002F8F"/>
                            </a:solidFill>
                            <a:latin typeface="Cambria Math" panose="02040503050406030204" pitchFamily="18" charset="0"/>
                          </a:rPr>
                          <m:t>2</m:t>
                        </m:r>
                      </m:e>
                      <m:sup>
                        <m:r>
                          <a:rPr lang="en-US" sz="3600" b="0" i="1" smtClean="0">
                            <a:solidFill>
                              <a:srgbClr val="002F8F"/>
                            </a:solidFill>
                            <a:latin typeface="Cambria Math" panose="02040503050406030204" pitchFamily="18" charset="0"/>
                          </a:rPr>
                          <m:t>2</m:t>
                        </m:r>
                      </m:sup>
                    </m:sSup>
                    <m:r>
                      <a:rPr lang="en-US" sz="3600" b="0" i="1" smtClean="0">
                        <a:solidFill>
                          <a:srgbClr val="002F8F"/>
                        </a:solidFill>
                        <a:latin typeface="Cambria Math" panose="02040503050406030204" pitchFamily="18" charset="0"/>
                      </a:rPr>
                      <m:t>=4 | </m:t>
                    </m:r>
                    <m:r>
                      <a:rPr lang="en-US" sz="3600" b="0" i="1" smtClean="0">
                        <a:solidFill>
                          <a:srgbClr val="002F8F"/>
                        </a:solidFill>
                        <a:latin typeface="Cambria Math" panose="02040503050406030204" pitchFamily="18" charset="0"/>
                      </a:rPr>
                      <m:t>𝑛</m:t>
                    </m:r>
                  </m:oMath>
                </a14:m>
                <a:r>
                  <a:rPr lang="en-US" sz="3600" dirty="0">
                    <a:solidFill>
                      <a:srgbClr val="002F8F"/>
                    </a:solidFill>
                  </a:rPr>
                  <a:t>), the RSA math logic breaks and that character won’t decrypt properly. To account for this, we implemented a ‘reroll feature.’ When the program detects failed key generations with the chosen Ulam numbers, it ‘rerolls’ for a new pool of Ulam numbers until a combination of </a:t>
                </a:r>
                <a14:m>
                  <m:oMath xmlns:m="http://schemas.openxmlformats.org/officeDocument/2006/math">
                    <m:r>
                      <a:rPr lang="en-US" sz="3600" i="1">
                        <a:solidFill>
                          <a:srgbClr val="002F8F"/>
                        </a:solidFill>
                        <a:latin typeface="Cambria Math" panose="02040503050406030204" pitchFamily="18" charset="0"/>
                        <a:ea typeface="Cambria Math" panose="02040503050406030204" pitchFamily="18" charset="0"/>
                      </a:rPr>
                      <m:t>𝑝</m:t>
                    </m:r>
                  </m:oMath>
                </a14:m>
                <a:r>
                  <a:rPr lang="en-US" sz="3600" dirty="0">
                    <a:solidFill>
                      <a:srgbClr val="002F8F"/>
                    </a:solidFill>
                  </a:rPr>
                  <a:t> and </a:t>
                </a:r>
                <a14:m>
                  <m:oMath xmlns:m="http://schemas.openxmlformats.org/officeDocument/2006/math">
                    <m:r>
                      <a:rPr lang="en-US" sz="3600" b="0" i="1" smtClean="0">
                        <a:solidFill>
                          <a:srgbClr val="002F8F"/>
                        </a:solidFill>
                        <a:latin typeface="Cambria Math" panose="02040503050406030204" pitchFamily="18" charset="0"/>
                      </a:rPr>
                      <m:t>𝑞</m:t>
                    </m:r>
                  </m:oMath>
                </a14:m>
                <a:r>
                  <a:rPr lang="en-US" sz="3600" dirty="0">
                    <a:solidFill>
                      <a:srgbClr val="002F8F"/>
                    </a:solidFill>
                  </a:rPr>
                  <a:t> are chosen such that </a:t>
                </a:r>
                <a14:m>
                  <m:oMath xmlns:m="http://schemas.openxmlformats.org/officeDocument/2006/math">
                    <m:r>
                      <a:rPr lang="en-US" sz="3600" b="0" i="1" smtClean="0">
                        <a:solidFill>
                          <a:srgbClr val="002F8F"/>
                        </a:solidFill>
                        <a:latin typeface="Cambria Math" panose="02040503050406030204" pitchFamily="18" charset="0"/>
                      </a:rPr>
                      <m:t>𝑛</m:t>
                    </m:r>
                  </m:oMath>
                </a14:m>
                <a:r>
                  <a:rPr lang="en-US" sz="3600" dirty="0">
                    <a:solidFill>
                      <a:srgbClr val="002F8F"/>
                    </a:solidFill>
                  </a:rPr>
                  <a:t>, is square-free and does not share common factors with </a:t>
                </a:r>
                <a14:m>
                  <m:oMath xmlns:m="http://schemas.openxmlformats.org/officeDocument/2006/math">
                    <m:r>
                      <a:rPr lang="en-US" sz="3600" b="0" i="1" smtClean="0">
                        <a:solidFill>
                          <a:srgbClr val="002F8F"/>
                        </a:solidFill>
                        <a:latin typeface="Cambria Math" panose="02040503050406030204" pitchFamily="18" charset="0"/>
                      </a:rPr>
                      <m:t>𝑚</m:t>
                    </m:r>
                  </m:oMath>
                </a14:m>
                <a:r>
                  <a:rPr lang="en-US" sz="3600" dirty="0">
                    <a:solidFill>
                      <a:srgbClr val="002F8F"/>
                    </a:solidFill>
                  </a:rPr>
                  <a:t>. This allows the algorithm to encrypt and decrypt with square-free, composite factors. </a:t>
                </a:r>
              </a:p>
            </p:txBody>
          </p:sp>
        </mc:Choice>
        <mc:Fallback>
          <p:sp>
            <p:nvSpPr>
              <p:cNvPr id="18" name="TextBox 17">
                <a:extLst>
                  <a:ext uri="{FF2B5EF4-FFF2-40B4-BE49-F238E27FC236}">
                    <a16:creationId xmlns:a16="http://schemas.microsoft.com/office/drawing/2014/main" id="{F3F3DB13-D276-6DAB-E8A6-568D12328244}"/>
                  </a:ext>
                </a:extLst>
              </p:cNvPr>
              <p:cNvSpPr txBox="1">
                <a:spLocks noRot="1" noChangeAspect="1" noMove="1" noResize="1" noEditPoints="1" noAdjustHandles="1" noChangeArrowheads="1" noChangeShapeType="1" noTextEdit="1"/>
              </p:cNvSpPr>
              <p:nvPr/>
            </p:nvSpPr>
            <p:spPr>
              <a:xfrm>
                <a:off x="22284265" y="6061972"/>
                <a:ext cx="20816109" cy="7848302"/>
              </a:xfrm>
              <a:prstGeom prst="rect">
                <a:avLst/>
              </a:prstGeom>
              <a:blipFill>
                <a:blip r:embed="rId9"/>
                <a:stretch>
                  <a:fillRect l="-854" t="-1292" r="-1159" b="-1777"/>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F5BECD43-2FBA-8D20-0919-16B22E4DF8B5}"/>
              </a:ext>
            </a:extLst>
          </p:cNvPr>
          <p:cNvSpPr txBox="1"/>
          <p:nvPr/>
        </p:nvSpPr>
        <p:spPr>
          <a:xfrm>
            <a:off x="22284265" y="14061554"/>
            <a:ext cx="20776426" cy="830997"/>
          </a:xfrm>
          <a:prstGeom prst="rect">
            <a:avLst/>
          </a:prstGeom>
          <a:solidFill>
            <a:schemeClr val="bg2">
              <a:lumMod val="75000"/>
            </a:schemeClr>
          </a:solidFill>
        </p:spPr>
        <p:txBody>
          <a:bodyPr wrap="square" rtlCol="0">
            <a:spAutoFit/>
          </a:bodyPr>
          <a:lstStyle/>
          <a:p>
            <a:pPr algn="ctr"/>
            <a:r>
              <a:rPr lang="en-US" sz="4800" b="1" dirty="0">
                <a:solidFill>
                  <a:schemeClr val="bg1"/>
                </a:solidFill>
              </a:rPr>
              <a:t>EXAMPLE ENCRYPTION/DECRYPTION</a:t>
            </a:r>
          </a:p>
        </p:txBody>
      </p:sp>
      <p:sp>
        <p:nvSpPr>
          <p:cNvPr id="30" name="TextBox 29">
            <a:extLst>
              <a:ext uri="{FF2B5EF4-FFF2-40B4-BE49-F238E27FC236}">
                <a16:creationId xmlns:a16="http://schemas.microsoft.com/office/drawing/2014/main" id="{0F6817BB-6258-1042-298F-441B3ADAD93F}"/>
              </a:ext>
            </a:extLst>
          </p:cNvPr>
          <p:cNvSpPr txBox="1"/>
          <p:nvPr/>
        </p:nvSpPr>
        <p:spPr>
          <a:xfrm>
            <a:off x="22284265" y="23159435"/>
            <a:ext cx="20776426" cy="830997"/>
          </a:xfrm>
          <a:prstGeom prst="rect">
            <a:avLst/>
          </a:prstGeom>
          <a:solidFill>
            <a:schemeClr val="bg2">
              <a:lumMod val="75000"/>
            </a:schemeClr>
          </a:solidFill>
        </p:spPr>
        <p:txBody>
          <a:bodyPr wrap="square" rtlCol="0">
            <a:spAutoFit/>
          </a:bodyPr>
          <a:lstStyle/>
          <a:p>
            <a:pPr algn="ctr"/>
            <a:r>
              <a:rPr lang="en-US" sz="4800" b="1" dirty="0">
                <a:solidFill>
                  <a:schemeClr val="bg1"/>
                </a:solidFill>
              </a:rPr>
              <a:t>CONCLUSION</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D043AC2-E60A-A055-86C5-25356073E7D1}"/>
                  </a:ext>
                </a:extLst>
              </p:cNvPr>
              <p:cNvSpPr txBox="1"/>
              <p:nvPr/>
            </p:nvSpPr>
            <p:spPr>
              <a:xfrm>
                <a:off x="22284266" y="24192474"/>
                <a:ext cx="20763696" cy="6186309"/>
              </a:xfrm>
              <a:prstGeom prst="rect">
                <a:avLst/>
              </a:prstGeom>
              <a:solidFill>
                <a:schemeClr val="bg1"/>
              </a:solidFill>
            </p:spPr>
            <p:txBody>
              <a:bodyPr wrap="square" rtlCol="0">
                <a:spAutoFit/>
              </a:bodyPr>
              <a:lstStyle/>
              <a:p>
                <a:r>
                  <a:rPr lang="en-US" sz="3600" dirty="0">
                    <a:solidFill>
                      <a:srgbClr val="002F8F"/>
                    </a:solidFill>
                  </a:rPr>
                  <a:t>RSA is a public-key encryption system that uses two large primes to make a pair of keys, a public key for encryption and a private key for decryption. It’s secure because multiplying two large primes is easy, but factoring their product is extremely hard. Messages are encrypted with modular exponentiation and can only be decrypted by someone who knows the secret primes. In this project, we made an RSA-style system using two random numbers from an Ulam sequence in place of prime numbers. The biggest problem we encountered in this project while working with Ulam numbers is that some factors of </a:t>
                </a:r>
                <a14:m>
                  <m:oMath xmlns:m="http://schemas.openxmlformats.org/officeDocument/2006/math">
                    <m:r>
                      <a:rPr lang="en-US" sz="3600" i="1">
                        <a:solidFill>
                          <a:srgbClr val="002F8F"/>
                        </a:solidFill>
                        <a:latin typeface="Cambria Math" panose="02040503050406030204" pitchFamily="18" charset="0"/>
                      </a:rPr>
                      <m:t>𝑛</m:t>
                    </m:r>
                    <m:r>
                      <a:rPr lang="en-US" sz="3600" i="1">
                        <a:solidFill>
                          <a:srgbClr val="002F8F"/>
                        </a:solidFill>
                        <a:latin typeface="Cambria Math" panose="02040503050406030204" pitchFamily="18" charset="0"/>
                      </a:rPr>
                      <m:t> </m:t>
                    </m:r>
                  </m:oMath>
                </a14:m>
                <a:r>
                  <a:rPr lang="en-US" sz="3600" dirty="0">
                    <a:solidFill>
                      <a:srgbClr val="002F8F"/>
                    </a:solidFill>
                  </a:rPr>
                  <a:t>could be squares and could share factors with </a:t>
                </a:r>
                <a14:m>
                  <m:oMath xmlns:m="http://schemas.openxmlformats.org/officeDocument/2006/math">
                    <m:r>
                      <a:rPr lang="en-US" sz="3600" b="0" i="1" smtClean="0">
                        <a:solidFill>
                          <a:srgbClr val="002F8F"/>
                        </a:solidFill>
                        <a:latin typeface="Cambria Math" panose="02040503050406030204" pitchFamily="18" charset="0"/>
                      </a:rPr>
                      <m:t>𝑚</m:t>
                    </m:r>
                  </m:oMath>
                </a14:m>
                <a:r>
                  <a:rPr lang="en-US" sz="3600" dirty="0">
                    <a:solidFill>
                      <a:srgbClr val="002F8F"/>
                    </a:solidFill>
                  </a:rPr>
                  <a:t>, breaking the RSA math logic. Additionally, our method of encryption could lead to potential security breaches. Ulam sequences are predictable. If someone identifies the seeds used to generate the sequence, they can calculate all possible numbers used to generate the key. We found that this method is not nearly as secure as the true RSA logic involving primes, but it is a fun exercise in exploring alternative applications of asymmetric encryption. </a:t>
                </a:r>
              </a:p>
            </p:txBody>
          </p:sp>
        </mc:Choice>
        <mc:Fallback xmlns="">
          <p:sp>
            <p:nvSpPr>
              <p:cNvPr id="31" name="TextBox 30">
                <a:extLst>
                  <a:ext uri="{FF2B5EF4-FFF2-40B4-BE49-F238E27FC236}">
                    <a16:creationId xmlns:a16="http://schemas.microsoft.com/office/drawing/2014/main" id="{DD043AC2-E60A-A055-86C5-25356073E7D1}"/>
                  </a:ext>
                </a:extLst>
              </p:cNvPr>
              <p:cNvSpPr txBox="1">
                <a:spLocks noRot="1" noChangeAspect="1" noMove="1" noResize="1" noEditPoints="1" noAdjustHandles="1" noChangeArrowheads="1" noChangeShapeType="1" noTextEdit="1"/>
              </p:cNvSpPr>
              <p:nvPr/>
            </p:nvSpPr>
            <p:spPr>
              <a:xfrm>
                <a:off x="22284266" y="24192474"/>
                <a:ext cx="20763696" cy="6186309"/>
              </a:xfrm>
              <a:prstGeom prst="rect">
                <a:avLst/>
              </a:prstGeom>
              <a:blipFill>
                <a:blip r:embed="rId10"/>
                <a:stretch>
                  <a:fillRect l="-856" t="-1643" r="-489" b="-2875"/>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B324CAA2-80F3-CB7E-469D-9D0B3D232967}"/>
              </a:ext>
            </a:extLst>
          </p:cNvPr>
          <p:cNvPicPr>
            <a:picLocks noChangeAspect="1"/>
          </p:cNvPicPr>
          <p:nvPr/>
        </p:nvPicPr>
        <p:blipFill>
          <a:blip r:embed="rId11"/>
          <a:stretch>
            <a:fillRect/>
          </a:stretch>
        </p:blipFill>
        <p:spPr>
          <a:xfrm>
            <a:off x="22284265" y="15000429"/>
            <a:ext cx="20776426" cy="7979840"/>
          </a:xfrm>
          <a:prstGeom prst="rect">
            <a:avLst/>
          </a:prstGeom>
        </p:spPr>
      </p:pic>
    </p:spTree>
    <p:extLst>
      <p:ext uri="{BB962C8B-B14F-4D97-AF65-F5344CB8AC3E}">
        <p14:creationId xmlns:p14="http://schemas.microsoft.com/office/powerpoint/2010/main" val="3042139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19345</TotalTime>
  <Words>1324</Words>
  <Application>Microsoft Macintosh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A New Approach to Data Encryption Using Ulam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of the Roots of Unity and Their Extension to Calculus and Computer Science</dc:title>
  <dc:creator>McGlaughlin, Sydney</dc:creator>
  <cp:lastModifiedBy>McGlaughlin, Sydney</cp:lastModifiedBy>
  <cp:revision>31</cp:revision>
  <dcterms:created xsi:type="dcterms:W3CDTF">2023-04-06T13:39:32Z</dcterms:created>
  <dcterms:modified xsi:type="dcterms:W3CDTF">2026-04-12T23:14:55Z</dcterms:modified>
</cp:coreProperties>
</file>